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8" r:id="rId2"/>
    <p:sldId id="256" r:id="rId3"/>
    <p:sldId id="257" r:id="rId4"/>
    <p:sldId id="259" r:id="rId5"/>
    <p:sldId id="293" r:id="rId6"/>
    <p:sldId id="261" r:id="rId7"/>
    <p:sldId id="260" r:id="rId8"/>
    <p:sldId id="306" r:id="rId9"/>
    <p:sldId id="288" r:id="rId10"/>
    <p:sldId id="291" r:id="rId11"/>
    <p:sldId id="292" r:id="rId12"/>
    <p:sldId id="285" r:id="rId13"/>
    <p:sldId id="286" r:id="rId14"/>
    <p:sldId id="287" r:id="rId15"/>
    <p:sldId id="281" r:id="rId16"/>
    <p:sldId id="294" r:id="rId17"/>
    <p:sldId id="262" r:id="rId18"/>
    <p:sldId id="290" r:id="rId19"/>
    <p:sldId id="284" r:id="rId20"/>
    <p:sldId id="295" r:id="rId21"/>
    <p:sldId id="289" r:id="rId22"/>
    <p:sldId id="307" r:id="rId23"/>
    <p:sldId id="297" r:id="rId24"/>
    <p:sldId id="299" r:id="rId25"/>
    <p:sldId id="300" r:id="rId26"/>
    <p:sldId id="309" r:id="rId27"/>
    <p:sldId id="302" r:id="rId28"/>
    <p:sldId id="303" r:id="rId29"/>
    <p:sldId id="308" r:id="rId30"/>
    <p:sldId id="264" r:id="rId31"/>
    <p:sldId id="265" r:id="rId32"/>
    <p:sldId id="267" r:id="rId33"/>
    <p:sldId id="268" r:id="rId34"/>
    <p:sldId id="269" r:id="rId35"/>
    <p:sldId id="270" r:id="rId36"/>
    <p:sldId id="271" r:id="rId37"/>
    <p:sldId id="275" r:id="rId38"/>
    <p:sldId id="276" r:id="rId39"/>
    <p:sldId id="277" r:id="rId40"/>
    <p:sldId id="304" r:id="rId41"/>
    <p:sldId id="30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6429" autoAdjust="0"/>
  </p:normalViewPr>
  <p:slideViewPr>
    <p:cSldViewPr snapToGrid="0" snapToObjects="1">
      <p:cViewPr>
        <p:scale>
          <a:sx n="78" d="100"/>
          <a:sy n="78" d="100"/>
        </p:scale>
        <p:origin x="5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A48664-7251-4589-AC89-A411F1D9AE4B}" type="datetimeFigureOut">
              <a:rPr lang="en-US" smtClean="0"/>
              <a:t>8/14/2018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DA87E-A650-460F-8A23-B685E7C6E56E}" type="slidenum">
              <a:rPr lang="en-US" smtClean="0"/>
              <a:t>‹#›</a:t>
            </a:fld>
            <a:endParaRPr lang="en-US"/>
          </a:p>
        </p:txBody>
      </p:sp>
    </p:spTree>
    <p:extLst>
      <p:ext uri="{BB962C8B-B14F-4D97-AF65-F5344CB8AC3E}">
        <p14:creationId xmlns:p14="http://schemas.microsoft.com/office/powerpoint/2010/main" val="3581160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part we examined how gun violence is related to geographical traits.  BTW this picture is a </a:t>
            </a:r>
            <a:r>
              <a:rPr lang="en-US" sz="1200" kern="1200" dirty="0" err="1">
                <a:solidFill>
                  <a:schemeClr val="tx1"/>
                </a:solidFill>
                <a:effectLst/>
                <a:latin typeface="+mn-lt"/>
                <a:ea typeface="+mn-ea"/>
                <a:cs typeface="+mn-cs"/>
              </a:rPr>
              <a:t>wordcloud</a:t>
            </a:r>
            <a:r>
              <a:rPr lang="en-US" sz="1200" kern="1200" dirty="0">
                <a:solidFill>
                  <a:schemeClr val="tx1"/>
                </a:solidFill>
                <a:effectLst/>
                <a:latin typeface="+mn-lt"/>
                <a:ea typeface="+mn-ea"/>
                <a:cs typeface="+mn-cs"/>
              </a:rPr>
              <a:t> we generated from </a:t>
            </a:r>
            <a:r>
              <a:rPr lang="en-US" sz="1200" kern="1200">
                <a:solidFill>
                  <a:schemeClr val="tx1"/>
                </a:solidFill>
                <a:effectLst/>
                <a:latin typeface="+mn-lt"/>
                <a:ea typeface="+mn-ea"/>
                <a:cs typeface="+mn-cs"/>
              </a:rPr>
              <a:t>incident descriptions.</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D2DA87E-A650-460F-8A23-B685E7C6E56E}" type="slidenum">
              <a:rPr lang="en-US" smtClean="0"/>
              <a:t>15</a:t>
            </a:fld>
            <a:endParaRPr lang="en-US"/>
          </a:p>
        </p:txBody>
      </p:sp>
    </p:spTree>
    <p:extLst>
      <p:ext uri="{BB962C8B-B14F-4D97-AF65-F5344CB8AC3E}">
        <p14:creationId xmlns:p14="http://schemas.microsoft.com/office/powerpoint/2010/main" val="1153946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Then we also examined per 1k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This is the plot of no. of victims killed and injured per 1k residents (ranked by number of victims killed and injured per 1k residents)</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24</a:t>
            </a:fld>
            <a:endParaRPr lang="en-US"/>
          </a:p>
        </p:txBody>
      </p:sp>
    </p:spTree>
    <p:extLst>
      <p:ext uri="{BB962C8B-B14F-4D97-AF65-F5344CB8AC3E}">
        <p14:creationId xmlns:p14="http://schemas.microsoft.com/office/powerpoint/2010/main" val="283526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This is a similar plot but in which (these cities are ranked by total number of incidents per 1k people).</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No. of victims killed and injured per 1k people by city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 (rank by total violence per 1k people)</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25</a:t>
            </a:fld>
            <a:endParaRPr lang="en-US"/>
          </a:p>
        </p:txBody>
      </p:sp>
    </p:spTree>
    <p:extLst>
      <p:ext uri="{BB962C8B-B14F-4D97-AF65-F5344CB8AC3E}">
        <p14:creationId xmlns:p14="http://schemas.microsoft.com/office/powerpoint/2010/main" val="574643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Though Temple and Humble are not ranked top by number of incidents, there are more people injured or killed.</a:t>
            </a:r>
          </a:p>
        </p:txBody>
      </p:sp>
      <p:sp>
        <p:nvSpPr>
          <p:cNvPr id="4" name="灯片编号占位符 3"/>
          <p:cNvSpPr>
            <a:spLocks noGrp="1"/>
          </p:cNvSpPr>
          <p:nvPr>
            <p:ph type="sldNum" sz="quarter" idx="10"/>
          </p:nvPr>
        </p:nvSpPr>
        <p:spPr/>
        <p:txBody>
          <a:bodyPr/>
          <a:lstStyle/>
          <a:p>
            <a:fld id="{DD2DA87E-A650-460F-8A23-B685E7C6E56E}" type="slidenum">
              <a:rPr lang="en-US" smtClean="0"/>
              <a:t>26</a:t>
            </a:fld>
            <a:endParaRPr lang="en-US"/>
          </a:p>
        </p:txBody>
      </p:sp>
    </p:spTree>
    <p:extLst>
      <p:ext uri="{BB962C8B-B14F-4D97-AF65-F5344CB8AC3E}">
        <p14:creationId xmlns:p14="http://schemas.microsoft.com/office/powerpoint/2010/main" val="1223311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the heatmap, incidents are more often in the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east Texas. </a:t>
            </a:r>
          </a:p>
          <a:p>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16</a:t>
            </a:fld>
            <a:endParaRPr lang="en-US"/>
          </a:p>
        </p:txBody>
      </p:sp>
    </p:spTree>
    <p:extLst>
      <p:ext uri="{BB962C8B-B14F-4D97-AF65-F5344CB8AC3E}">
        <p14:creationId xmlns:p14="http://schemas.microsoft.com/office/powerpoint/2010/main" val="164665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To be specific, top 5 cities with most incidents are: Houston, San Antonio, Dallas, Corpus Christi, and Austin. This may be because that there are more crimes in these main cities but may also be that these cities are densely populated. So, we then adjusted the number of incidents by population of each city.</a:t>
            </a:r>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17</a:t>
            </a:fld>
            <a:endParaRPr lang="en-US"/>
          </a:p>
        </p:txBody>
      </p:sp>
    </p:spTree>
    <p:extLst>
      <p:ext uri="{BB962C8B-B14F-4D97-AF65-F5344CB8AC3E}">
        <p14:creationId xmlns:p14="http://schemas.microsoft.com/office/powerpoint/2010/main" val="1863295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Top 20 cities with highest number of incidents per 1k residents are a bit different from top 20 with highest total number of incidents. We only consider cities where total number of violence &gt;10 and average population &gt;1000. </a:t>
            </a:r>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18</a:t>
            </a:fld>
            <a:endParaRPr lang="en-US"/>
          </a:p>
        </p:txBody>
      </p:sp>
    </p:spTree>
    <p:extLst>
      <p:ext uri="{BB962C8B-B14F-4D97-AF65-F5344CB8AC3E}">
        <p14:creationId xmlns:p14="http://schemas.microsoft.com/office/powerpoint/2010/main" val="47257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the tables, Mansfield, Corpus Christi, Killeen, Longview…etc. appear in both lists. In these cities, one is more likely to encounter gun violence.</a:t>
            </a:r>
          </a:p>
        </p:txBody>
      </p:sp>
      <p:sp>
        <p:nvSpPr>
          <p:cNvPr id="4" name="灯片编号占位符 3"/>
          <p:cNvSpPr>
            <a:spLocks noGrp="1"/>
          </p:cNvSpPr>
          <p:nvPr>
            <p:ph type="sldNum" sz="quarter" idx="10"/>
          </p:nvPr>
        </p:nvSpPr>
        <p:spPr/>
        <p:txBody>
          <a:bodyPr/>
          <a:lstStyle/>
          <a:p>
            <a:fld id="{DD2DA87E-A650-460F-8A23-B685E7C6E56E}" type="slidenum">
              <a:rPr lang="en-US" smtClean="0"/>
              <a:t>19</a:t>
            </a:fld>
            <a:endParaRPr lang="en-US"/>
          </a:p>
        </p:txBody>
      </p:sp>
    </p:spTree>
    <p:extLst>
      <p:ext uri="{BB962C8B-B14F-4D97-AF65-F5344CB8AC3E}">
        <p14:creationId xmlns:p14="http://schemas.microsoft.com/office/powerpoint/2010/main" val="359646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Particularly, In Austin, according to the heatmap, more incidents appear in Downtown, around East Riverside, around Webb Middle School, and so forth.</a:t>
            </a:r>
          </a:p>
          <a:p>
            <a:endParaRPr lang="en-US" dirty="0"/>
          </a:p>
        </p:txBody>
      </p:sp>
      <p:sp>
        <p:nvSpPr>
          <p:cNvPr id="4" name="灯片编号占位符 3"/>
          <p:cNvSpPr>
            <a:spLocks noGrp="1"/>
          </p:cNvSpPr>
          <p:nvPr>
            <p:ph type="sldNum" sz="quarter" idx="10"/>
          </p:nvPr>
        </p:nvSpPr>
        <p:spPr/>
        <p:txBody>
          <a:bodyPr/>
          <a:lstStyle/>
          <a:p>
            <a:fld id="{DD2DA87E-A650-460F-8A23-B685E7C6E56E}" type="slidenum">
              <a:rPr lang="en-US" smtClean="0"/>
              <a:t>20</a:t>
            </a:fld>
            <a:endParaRPr lang="en-US"/>
          </a:p>
        </p:txBody>
      </p:sp>
    </p:spTree>
    <p:extLst>
      <p:ext uri="{BB962C8B-B14F-4D97-AF65-F5344CB8AC3E}">
        <p14:creationId xmlns:p14="http://schemas.microsoft.com/office/powerpoint/2010/main" val="716905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Next we explored the relationship of number of victims killed and injured with geographical traits.</a:t>
            </a:r>
          </a:p>
        </p:txBody>
      </p:sp>
      <p:sp>
        <p:nvSpPr>
          <p:cNvPr id="4" name="灯片编号占位符 3"/>
          <p:cNvSpPr>
            <a:spLocks noGrp="1"/>
          </p:cNvSpPr>
          <p:nvPr>
            <p:ph type="sldNum" sz="quarter" idx="10"/>
          </p:nvPr>
        </p:nvSpPr>
        <p:spPr/>
        <p:txBody>
          <a:bodyPr/>
          <a:lstStyle/>
          <a:p>
            <a:fld id="{DD2DA87E-A650-460F-8A23-B685E7C6E56E}" type="slidenum">
              <a:rPr lang="en-US" smtClean="0"/>
              <a:t>21</a:t>
            </a:fld>
            <a:endParaRPr lang="en-US"/>
          </a:p>
        </p:txBody>
      </p:sp>
    </p:spTree>
    <p:extLst>
      <p:ext uri="{BB962C8B-B14F-4D97-AF65-F5344CB8AC3E}">
        <p14:creationId xmlns:p14="http://schemas.microsoft.com/office/powerpoint/2010/main" val="354689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This is the plot of Total no. of victims killed and injured by city (these cities are ranked in order by total number of victims killed and injured)</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2DA87E-A650-460F-8A23-B685E7C6E56E}" type="slidenum">
              <a:rPr lang="en-US" smtClean="0"/>
              <a:t>22</a:t>
            </a:fld>
            <a:endParaRPr lang="en-US"/>
          </a:p>
        </p:txBody>
      </p:sp>
    </p:spTree>
    <p:extLst>
      <p:ext uri="{BB962C8B-B14F-4D97-AF65-F5344CB8AC3E}">
        <p14:creationId xmlns:p14="http://schemas.microsoft.com/office/powerpoint/2010/main" val="3416384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This is a similar plot but in which (these cities are ranked in order by total number of incidents).</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18 cities in the first plot also appear in the second plot.</a:t>
            </a:r>
          </a:p>
        </p:txBody>
      </p:sp>
      <p:sp>
        <p:nvSpPr>
          <p:cNvPr id="4" name="灯片编号占位符 3"/>
          <p:cNvSpPr>
            <a:spLocks noGrp="1"/>
          </p:cNvSpPr>
          <p:nvPr>
            <p:ph type="sldNum" sz="quarter" idx="10"/>
          </p:nvPr>
        </p:nvSpPr>
        <p:spPr/>
        <p:txBody>
          <a:bodyPr/>
          <a:lstStyle/>
          <a:p>
            <a:fld id="{DD2DA87E-A650-460F-8A23-B685E7C6E56E}" type="slidenum">
              <a:rPr lang="en-US" smtClean="0"/>
              <a:t>23</a:t>
            </a:fld>
            <a:endParaRPr lang="en-US"/>
          </a:p>
        </p:txBody>
      </p:sp>
    </p:spTree>
    <p:extLst>
      <p:ext uri="{BB962C8B-B14F-4D97-AF65-F5344CB8AC3E}">
        <p14:creationId xmlns:p14="http://schemas.microsoft.com/office/powerpoint/2010/main" val="67924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0F79-C82C-9241-B25F-E549506C97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D1F32A-2409-904B-BCCB-8C52194FC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907980-4F57-6440-BCF8-493EE9E55C71}"/>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5" name="Footer Placeholder 4">
            <a:extLst>
              <a:ext uri="{FF2B5EF4-FFF2-40B4-BE49-F238E27FC236}">
                <a16:creationId xmlns:a16="http://schemas.microsoft.com/office/drawing/2014/main" id="{8A00743A-68BE-214F-A55E-0DDF4B877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A60F8-691B-094B-AA09-2FB1EF91304E}"/>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3624403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DCD8-D93B-3242-AA2C-ABBD065FB5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EB29A5-2519-CA48-891C-C81CA41982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2FA9B-B670-1C43-8D20-C2349F9257F3}"/>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5" name="Footer Placeholder 4">
            <a:extLst>
              <a:ext uri="{FF2B5EF4-FFF2-40B4-BE49-F238E27FC236}">
                <a16:creationId xmlns:a16="http://schemas.microsoft.com/office/drawing/2014/main" id="{9DE9F101-0254-9C4A-85E7-AD2B783B1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35706-3B98-CA4F-B6D6-3C3F2AEBD202}"/>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398485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56655D-1D01-6D45-AFE5-D5ADE4EF7A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0CCAF8-2C44-0047-93C7-F4B5168D14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4747E-4768-C94C-993C-12A3D83071E4}"/>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5" name="Footer Placeholder 4">
            <a:extLst>
              <a:ext uri="{FF2B5EF4-FFF2-40B4-BE49-F238E27FC236}">
                <a16:creationId xmlns:a16="http://schemas.microsoft.com/office/drawing/2014/main" id="{F345C30A-8B6C-F640-B6D6-D04C8F0C63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E63FC-5962-E64A-BD4C-E087A0E89B3D}"/>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224016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61C1-F274-204B-86A6-436E34447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E8DEFD-4614-D344-BED3-4574566773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6B759-7FF7-8949-B7B1-564C585B947B}"/>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5" name="Footer Placeholder 4">
            <a:extLst>
              <a:ext uri="{FF2B5EF4-FFF2-40B4-BE49-F238E27FC236}">
                <a16:creationId xmlns:a16="http://schemas.microsoft.com/office/drawing/2014/main" id="{6F6F190A-E359-7C4F-81D4-62C138620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2B2631-ACFE-B34F-8874-52CE0DEA6A65}"/>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390691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F0B2-0F54-F740-8641-298334DF55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BD07C5-A531-8F45-B1D6-D2D8FF11C2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30D457-A0FD-3E40-A006-644F2AB6454C}"/>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5" name="Footer Placeholder 4">
            <a:extLst>
              <a:ext uri="{FF2B5EF4-FFF2-40B4-BE49-F238E27FC236}">
                <a16:creationId xmlns:a16="http://schemas.microsoft.com/office/drawing/2014/main" id="{88832F39-9808-D546-98CF-0EE7D96C2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6FBFE-7A10-5847-AE54-7D6FE71E9FBE}"/>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159289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F64B1-93A7-AF4F-A8C1-AE4FBFDFFA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363801-B4CF-0E46-AB67-DFF09B94BD7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DD5D5-83DF-124D-B260-F10D409F13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93AB6D-D455-664C-AE7D-6DF7AD40D644}"/>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6" name="Footer Placeholder 5">
            <a:extLst>
              <a:ext uri="{FF2B5EF4-FFF2-40B4-BE49-F238E27FC236}">
                <a16:creationId xmlns:a16="http://schemas.microsoft.com/office/drawing/2014/main" id="{8D3E01E3-A260-824B-B31F-65BCB758F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6FBFD5-0C02-F94D-AB9C-1E15C0C52EE5}"/>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811815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8703-3C61-FE4C-A895-33EDD0D5FD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C1433-3B32-804A-9495-7839C4842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ED70CCB-131F-2B46-B166-2C38E177AC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6513E2-6C9D-5945-ABAE-A3A18C8B8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4D4AEA-8801-9D41-BB37-B2A0AC105F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75779E-1ECF-8544-9F38-5B18869C92C3}"/>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8" name="Footer Placeholder 7">
            <a:extLst>
              <a:ext uri="{FF2B5EF4-FFF2-40B4-BE49-F238E27FC236}">
                <a16:creationId xmlns:a16="http://schemas.microsoft.com/office/drawing/2014/main" id="{8EBB7C7D-424E-824F-BE82-1FF06853DB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AE66AF-8542-344D-8EA9-51981F1E3973}"/>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296630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4691-4BEE-1D4C-B370-A91C83A487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16EF08-E5EF-1E47-B3EE-159701CBAFE7}"/>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4" name="Footer Placeholder 3">
            <a:extLst>
              <a:ext uri="{FF2B5EF4-FFF2-40B4-BE49-F238E27FC236}">
                <a16:creationId xmlns:a16="http://schemas.microsoft.com/office/drawing/2014/main" id="{7A0046DC-F1D8-1D44-9731-1F3B132050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6EB0D-1B53-9D45-B4B1-F205F5F0A76D}"/>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140514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43B27E-3293-E14B-9A27-68847C649343}"/>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3" name="Footer Placeholder 2">
            <a:extLst>
              <a:ext uri="{FF2B5EF4-FFF2-40B4-BE49-F238E27FC236}">
                <a16:creationId xmlns:a16="http://schemas.microsoft.com/office/drawing/2014/main" id="{351438F1-EDCD-7246-A3E3-5B9AE5BD78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9C7453-0FB4-C446-87C3-26C1D7E9B709}"/>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2984050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A5B8-674D-C745-AAB6-3AE86CE15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C1B1EF-23BC-694F-A982-6B7792994E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6F3F93-42D9-A443-89AC-C74862AE0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EC2425-88FA-7F46-ADA8-753B0D68B50F}"/>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6" name="Footer Placeholder 5">
            <a:extLst>
              <a:ext uri="{FF2B5EF4-FFF2-40B4-BE49-F238E27FC236}">
                <a16:creationId xmlns:a16="http://schemas.microsoft.com/office/drawing/2014/main" id="{CDB70659-6959-CB47-817B-9BAB8F712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E33631-97CC-CB4A-A09D-07BB67C5CD9F}"/>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156260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9B4F2-7B2D-4444-9198-4A76A65C8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0E0D9E-5596-8147-8726-CF1F2D801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FDE160-11D3-2B41-B794-C62BCC367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010860-CFE9-9C43-BEE1-A4166110AA93}"/>
              </a:ext>
            </a:extLst>
          </p:cNvPr>
          <p:cNvSpPr>
            <a:spLocks noGrp="1"/>
          </p:cNvSpPr>
          <p:nvPr>
            <p:ph type="dt" sz="half" idx="10"/>
          </p:nvPr>
        </p:nvSpPr>
        <p:spPr/>
        <p:txBody>
          <a:bodyPr/>
          <a:lstStyle/>
          <a:p>
            <a:fld id="{42CCADE9-DD1B-594D-BFA0-095CD3CBABF3}" type="datetimeFigureOut">
              <a:rPr lang="en-US" smtClean="0"/>
              <a:t>8/14/2018</a:t>
            </a:fld>
            <a:endParaRPr lang="en-US"/>
          </a:p>
        </p:txBody>
      </p:sp>
      <p:sp>
        <p:nvSpPr>
          <p:cNvPr id="6" name="Footer Placeholder 5">
            <a:extLst>
              <a:ext uri="{FF2B5EF4-FFF2-40B4-BE49-F238E27FC236}">
                <a16:creationId xmlns:a16="http://schemas.microsoft.com/office/drawing/2014/main" id="{1570EA80-62D0-F643-8BE2-33793D2621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C3AEA1-F1A3-BA44-BDD9-A846DA907A76}"/>
              </a:ext>
            </a:extLst>
          </p:cNvPr>
          <p:cNvSpPr>
            <a:spLocks noGrp="1"/>
          </p:cNvSpPr>
          <p:nvPr>
            <p:ph type="sldNum" sz="quarter" idx="12"/>
          </p:nvPr>
        </p:nvSpPr>
        <p:spPr/>
        <p:txBody>
          <a:bodyPr/>
          <a:lstStyle/>
          <a:p>
            <a:fld id="{13235290-983D-004A-A91D-4CCEA68CB0F5}" type="slidenum">
              <a:rPr lang="en-US" smtClean="0"/>
              <a:t>‹#›</a:t>
            </a:fld>
            <a:endParaRPr lang="en-US"/>
          </a:p>
        </p:txBody>
      </p:sp>
    </p:spTree>
    <p:extLst>
      <p:ext uri="{BB962C8B-B14F-4D97-AF65-F5344CB8AC3E}">
        <p14:creationId xmlns:p14="http://schemas.microsoft.com/office/powerpoint/2010/main" val="2969796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E2B8B-A814-1F41-A22F-86D10C5AE8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76E419-B5C2-FC4A-8381-BCAADBB078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EB80C-0555-D44E-BE04-E39809690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CADE9-DD1B-594D-BFA0-095CD3CBABF3}" type="datetimeFigureOut">
              <a:rPr lang="en-US" smtClean="0"/>
              <a:t>8/14/2018</a:t>
            </a:fld>
            <a:endParaRPr lang="en-US"/>
          </a:p>
        </p:txBody>
      </p:sp>
      <p:sp>
        <p:nvSpPr>
          <p:cNvPr id="5" name="Footer Placeholder 4">
            <a:extLst>
              <a:ext uri="{FF2B5EF4-FFF2-40B4-BE49-F238E27FC236}">
                <a16:creationId xmlns:a16="http://schemas.microsoft.com/office/drawing/2014/main" id="{DED8933F-8A05-9E41-8CF7-EE6A0A05D6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7B5D71-51D6-9441-BD5C-053655C6E9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35290-983D-004A-A91D-4CCEA68CB0F5}" type="slidenum">
              <a:rPr lang="en-US" smtClean="0"/>
              <a:t>‹#›</a:t>
            </a:fld>
            <a:endParaRPr lang="en-US"/>
          </a:p>
        </p:txBody>
      </p:sp>
    </p:spTree>
    <p:extLst>
      <p:ext uri="{BB962C8B-B14F-4D97-AF65-F5344CB8AC3E}">
        <p14:creationId xmlns:p14="http://schemas.microsoft.com/office/powerpoint/2010/main" val="447422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33.(null)"/><Relationship Id="rId1" Type="http://schemas.openxmlformats.org/officeDocument/2006/relationships/slideLayout" Target="../slideLayouts/slideLayout2.xml"/><Relationship Id="rId5" Type="http://schemas.openxmlformats.org/officeDocument/2006/relationships/slide" Target="slide36.xml"/><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34.(null)"/><Relationship Id="rId1" Type="http://schemas.openxmlformats.org/officeDocument/2006/relationships/slideLayout" Target="../slideLayouts/slideLayout2.xml"/><Relationship Id="rId5" Type="http://schemas.openxmlformats.org/officeDocument/2006/relationships/slide" Target="slide36.xml"/><Relationship Id="rId4" Type="http://schemas.openxmlformats.org/officeDocument/2006/relationships/slide" Target="slide35.xml"/></Relationships>
</file>

<file path=ppt/slides/_rels/slide3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35.(null)"/><Relationship Id="rId4" Type="http://schemas.openxmlformats.org/officeDocument/2006/relationships/slide" Target="slide36.xml"/></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slide" Target="slide39.xml"/></Relationships>
</file>

<file path=ppt/slides/_rels/slide38.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slide" Target="slide39.xml"/></Relationships>
</file>

<file path=ppt/slides/_rels/slide39.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slide" Target="slide39.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FD13143-86DE-814C-901D-B75D41ADA690}"/>
              </a:ext>
            </a:extLst>
          </p:cNvPr>
          <p:cNvPicPr>
            <a:picLocks noChangeAspect="1"/>
          </p:cNvPicPr>
          <p:nvPr/>
        </p:nvPicPr>
        <p:blipFill rotWithShape="1">
          <a:blip r:embed="rId2">
            <a:alphaModFix amt="50000"/>
            <a:extLst/>
          </a:blip>
          <a:srcRect/>
          <a:stretch/>
        </p:blipFill>
        <p:spPr>
          <a:xfrm>
            <a:off x="20" y="1"/>
            <a:ext cx="12191980" cy="6857999"/>
          </a:xfrm>
          <a:prstGeom prst="rect">
            <a:avLst/>
          </a:prstGeom>
        </p:spPr>
      </p:pic>
      <p:sp>
        <p:nvSpPr>
          <p:cNvPr id="6" name="TextBox 5">
            <a:extLst>
              <a:ext uri="{FF2B5EF4-FFF2-40B4-BE49-F238E27FC236}">
                <a16:creationId xmlns:a16="http://schemas.microsoft.com/office/drawing/2014/main" id="{6E3CA5E5-C5FE-484C-9E6B-B9846C1AAB17}"/>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100" dirty="0">
                <a:solidFill>
                  <a:srgbClr val="FFFFFF"/>
                </a:solidFill>
                <a:latin typeface="+mj-lt"/>
                <a:ea typeface="+mj-ea"/>
                <a:cs typeface="+mj-cs"/>
              </a:rPr>
              <a:t>At least 74 people were shot, 12 fatally from Friday, Aug. 3 to Monday, Aug 6, 2018, in Chicago.  -- Chicago Tribune</a:t>
            </a:r>
          </a:p>
        </p:txBody>
      </p:sp>
    </p:spTree>
    <p:extLst>
      <p:ext uri="{BB962C8B-B14F-4D97-AF65-F5344CB8AC3E}">
        <p14:creationId xmlns:p14="http://schemas.microsoft.com/office/powerpoint/2010/main" val="26019270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133E9AE-6685-4211-80B1-667D554EFB00}"/>
              </a:ext>
            </a:extLst>
          </p:cNvPr>
          <p:cNvGrpSpPr/>
          <p:nvPr/>
        </p:nvGrpSpPr>
        <p:grpSpPr>
          <a:xfrm>
            <a:off x="6306246" y="2052735"/>
            <a:ext cx="5487650" cy="4122146"/>
            <a:chOff x="6319312" y="2052734"/>
            <a:chExt cx="5487650" cy="4122146"/>
          </a:xfrm>
        </p:grpSpPr>
        <p:pic>
          <p:nvPicPr>
            <p:cNvPr id="14" name="Picture 13">
              <a:extLst>
                <a:ext uri="{FF2B5EF4-FFF2-40B4-BE49-F238E27FC236}">
                  <a16:creationId xmlns:a16="http://schemas.microsoft.com/office/drawing/2014/main" id="{913C2ACE-BF26-4B46-8807-18390B47E5CA}"/>
                </a:ext>
              </a:extLst>
            </p:cNvPr>
            <p:cNvPicPr>
              <a:picLocks noChangeAspect="1"/>
            </p:cNvPicPr>
            <p:nvPr/>
          </p:nvPicPr>
          <p:blipFill>
            <a:blip r:embed="rId2"/>
            <a:stretch>
              <a:fillRect/>
            </a:stretch>
          </p:blipFill>
          <p:spPr>
            <a:xfrm>
              <a:off x="6319312" y="2516447"/>
              <a:ext cx="5487650" cy="3658433"/>
            </a:xfrm>
            <a:prstGeom prst="rect">
              <a:avLst/>
            </a:prstGeom>
          </p:spPr>
        </p:pic>
        <p:sp>
          <p:nvSpPr>
            <p:cNvPr id="15" name="Rectangle 14">
              <a:extLst>
                <a:ext uri="{FF2B5EF4-FFF2-40B4-BE49-F238E27FC236}">
                  <a16:creationId xmlns:a16="http://schemas.microsoft.com/office/drawing/2014/main" id="{39A66B39-109F-4CC9-BC3C-0C2E7B240525}"/>
                </a:ext>
              </a:extLst>
            </p:cNvPr>
            <p:cNvSpPr/>
            <p:nvPr/>
          </p:nvSpPr>
          <p:spPr>
            <a:xfrm>
              <a:off x="6319312"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rPr>
                <a:t>Monthly number of gun violence</a:t>
              </a:r>
              <a:endParaRPr kumimoji="0" lang="zh-CN" altLang="en-US"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endParaRPr>
            </a:p>
          </p:txBody>
        </p:sp>
      </p:grpSp>
      <p:grpSp>
        <p:nvGrpSpPr>
          <p:cNvPr id="10" name="Group 9">
            <a:extLst>
              <a:ext uri="{FF2B5EF4-FFF2-40B4-BE49-F238E27FC236}">
                <a16:creationId xmlns:a16="http://schemas.microsoft.com/office/drawing/2014/main" id="{318BB120-25B8-4431-B21D-B3C75783BEA8}"/>
              </a:ext>
            </a:extLst>
          </p:cNvPr>
          <p:cNvGrpSpPr/>
          <p:nvPr/>
        </p:nvGrpSpPr>
        <p:grpSpPr>
          <a:xfrm>
            <a:off x="465280" y="2052734"/>
            <a:ext cx="5487650" cy="4122147"/>
            <a:chOff x="487677" y="2052734"/>
            <a:chExt cx="5487650" cy="4122147"/>
          </a:xfrm>
        </p:grpSpPr>
        <p:pic>
          <p:nvPicPr>
            <p:cNvPr id="11" name="Picture 10">
              <a:extLst>
                <a:ext uri="{FF2B5EF4-FFF2-40B4-BE49-F238E27FC236}">
                  <a16:creationId xmlns:a16="http://schemas.microsoft.com/office/drawing/2014/main" id="{5B659B4B-53B1-4C4E-854C-F0B568DF24DB}"/>
                </a:ext>
              </a:extLst>
            </p:cNvPr>
            <p:cNvPicPr>
              <a:picLocks noChangeAspect="1"/>
            </p:cNvPicPr>
            <p:nvPr/>
          </p:nvPicPr>
          <p:blipFill>
            <a:blip r:embed="rId3"/>
            <a:stretch>
              <a:fillRect/>
            </a:stretch>
          </p:blipFill>
          <p:spPr>
            <a:xfrm>
              <a:off x="487677" y="2516448"/>
              <a:ext cx="5487650" cy="3658433"/>
            </a:xfrm>
            <a:prstGeom prst="rect">
              <a:avLst/>
            </a:prstGeom>
          </p:spPr>
        </p:pic>
        <p:sp>
          <p:nvSpPr>
            <p:cNvPr id="12" name="Rectangle 11">
              <a:extLst>
                <a:ext uri="{FF2B5EF4-FFF2-40B4-BE49-F238E27FC236}">
                  <a16:creationId xmlns:a16="http://schemas.microsoft.com/office/drawing/2014/main" id="{A9C89984-5ACF-4306-84F6-A510F45CC93C}"/>
                </a:ext>
              </a:extLst>
            </p:cNvPr>
            <p:cNvSpPr/>
            <p:nvPr/>
          </p:nvSpPr>
          <p:spPr>
            <a:xfrm>
              <a:off x="487677"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rPr>
                <a:t>Monthly number of gun violence</a:t>
              </a:r>
              <a:endParaRPr kumimoji="0" lang="zh-CN" altLang="en-US"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endParaRPr>
            </a:p>
          </p:txBody>
        </p:sp>
      </p:grpSp>
      <p:sp>
        <p:nvSpPr>
          <p:cNvPr id="16" name="Title 1">
            <a:extLst>
              <a:ext uri="{FF2B5EF4-FFF2-40B4-BE49-F238E27FC236}">
                <a16:creationId xmlns:a16="http://schemas.microsoft.com/office/drawing/2014/main" id="{E62BA39C-8551-854C-A58F-BADF016F8AE8}"/>
              </a:ext>
            </a:extLst>
          </p:cNvPr>
          <p:cNvSpPr>
            <a:spLocks noGrp="1"/>
          </p:cNvSpPr>
          <p:nvPr>
            <p:ph type="title"/>
          </p:nvPr>
        </p:nvSpPr>
        <p:spPr>
          <a:xfrm>
            <a:off x="838200" y="365125"/>
            <a:ext cx="10515600" cy="1325563"/>
          </a:xfrm>
        </p:spPr>
        <p:txBody>
          <a:bodyPr>
            <a:normAutofit/>
          </a:bodyPr>
          <a:lstStyle/>
          <a:p>
            <a:r>
              <a:rPr lang="en-US" sz="4800" b="1" dirty="0">
                <a:solidFill>
                  <a:schemeClr val="bg1"/>
                </a:solidFill>
              </a:rPr>
              <a:t>Time Series</a:t>
            </a:r>
          </a:p>
        </p:txBody>
      </p:sp>
    </p:spTree>
    <p:extLst>
      <p:ext uri="{BB962C8B-B14F-4D97-AF65-F5344CB8AC3E}">
        <p14:creationId xmlns:p14="http://schemas.microsoft.com/office/powerpoint/2010/main" val="60025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E4B3A1A-1738-49CB-81C9-5547CDC08CFA}"/>
              </a:ext>
            </a:extLst>
          </p:cNvPr>
          <p:cNvGrpSpPr/>
          <p:nvPr/>
        </p:nvGrpSpPr>
        <p:grpSpPr>
          <a:xfrm>
            <a:off x="6319312" y="2052735"/>
            <a:ext cx="5487650" cy="4122146"/>
            <a:chOff x="6319312" y="2052734"/>
            <a:chExt cx="5487650" cy="4122146"/>
          </a:xfrm>
        </p:grpSpPr>
        <p:pic>
          <p:nvPicPr>
            <p:cNvPr id="14" name="Picture 13">
              <a:extLst>
                <a:ext uri="{FF2B5EF4-FFF2-40B4-BE49-F238E27FC236}">
                  <a16:creationId xmlns:a16="http://schemas.microsoft.com/office/drawing/2014/main" id="{36D053B2-94D4-4767-A8AF-B6247C580307}"/>
                </a:ext>
              </a:extLst>
            </p:cNvPr>
            <p:cNvPicPr>
              <a:picLocks noChangeAspect="1"/>
            </p:cNvPicPr>
            <p:nvPr/>
          </p:nvPicPr>
          <p:blipFill>
            <a:blip r:embed="rId2"/>
            <a:stretch>
              <a:fillRect/>
            </a:stretch>
          </p:blipFill>
          <p:spPr>
            <a:xfrm>
              <a:off x="6319312" y="2516447"/>
              <a:ext cx="5487650" cy="3658433"/>
            </a:xfrm>
            <a:prstGeom prst="rect">
              <a:avLst/>
            </a:prstGeom>
          </p:spPr>
        </p:pic>
        <p:sp>
          <p:nvSpPr>
            <p:cNvPr id="15" name="Rectangle 14">
              <a:extLst>
                <a:ext uri="{FF2B5EF4-FFF2-40B4-BE49-F238E27FC236}">
                  <a16:creationId xmlns:a16="http://schemas.microsoft.com/office/drawing/2014/main" id="{FFABD6CD-983E-41C4-AAE5-079AD533FCCA}"/>
                </a:ext>
              </a:extLst>
            </p:cNvPr>
            <p:cNvSpPr/>
            <p:nvPr/>
          </p:nvSpPr>
          <p:spPr>
            <a:xfrm>
              <a:off x="6319312"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dirty="0" err="1">
                  <a:solidFill>
                    <a:srgbClr val="000000">
                      <a:lumMod val="85000"/>
                      <a:lumOff val="15000"/>
                    </a:srgbClr>
                  </a:solidFill>
                </a:rPr>
                <a:t>Dayofweek</a:t>
              </a:r>
              <a:r>
                <a:rPr lang="en-US" altLang="zh-CN" dirty="0">
                  <a:solidFill>
                    <a:srgbClr val="000000">
                      <a:lumMod val="85000"/>
                      <a:lumOff val="15000"/>
                    </a:srgbClr>
                  </a:solidFill>
                </a:rPr>
                <a:t> number of gun violence</a:t>
              </a:r>
              <a:endParaRPr lang="zh-CN" altLang="en-US" dirty="0">
                <a:solidFill>
                  <a:srgbClr val="000000">
                    <a:lumMod val="85000"/>
                    <a:lumOff val="15000"/>
                  </a:srgbClr>
                </a:solidFill>
              </a:endParaRPr>
            </a:p>
          </p:txBody>
        </p:sp>
      </p:grpSp>
      <p:grpSp>
        <p:nvGrpSpPr>
          <p:cNvPr id="10" name="Group 9">
            <a:extLst>
              <a:ext uri="{FF2B5EF4-FFF2-40B4-BE49-F238E27FC236}">
                <a16:creationId xmlns:a16="http://schemas.microsoft.com/office/drawing/2014/main" id="{239AF383-A02E-4B31-BB02-AF8CAC4E0B32}"/>
              </a:ext>
            </a:extLst>
          </p:cNvPr>
          <p:cNvGrpSpPr/>
          <p:nvPr/>
        </p:nvGrpSpPr>
        <p:grpSpPr>
          <a:xfrm>
            <a:off x="484879" y="2052734"/>
            <a:ext cx="5487650" cy="4122147"/>
            <a:chOff x="487677" y="2052734"/>
            <a:chExt cx="5487650" cy="4122147"/>
          </a:xfrm>
        </p:grpSpPr>
        <p:pic>
          <p:nvPicPr>
            <p:cNvPr id="11" name="Picture 10">
              <a:extLst>
                <a:ext uri="{FF2B5EF4-FFF2-40B4-BE49-F238E27FC236}">
                  <a16:creationId xmlns:a16="http://schemas.microsoft.com/office/drawing/2014/main" id="{28D60E5D-275C-440A-8079-D736D9CE25F1}"/>
                </a:ext>
              </a:extLst>
            </p:cNvPr>
            <p:cNvPicPr>
              <a:picLocks noChangeAspect="1"/>
            </p:cNvPicPr>
            <p:nvPr/>
          </p:nvPicPr>
          <p:blipFill>
            <a:blip r:embed="rId3"/>
            <a:stretch>
              <a:fillRect/>
            </a:stretch>
          </p:blipFill>
          <p:spPr>
            <a:xfrm>
              <a:off x="487677" y="2516448"/>
              <a:ext cx="5487650" cy="3658433"/>
            </a:xfrm>
            <a:prstGeom prst="rect">
              <a:avLst/>
            </a:prstGeom>
          </p:spPr>
        </p:pic>
        <p:sp>
          <p:nvSpPr>
            <p:cNvPr id="12" name="Rectangle 11">
              <a:extLst>
                <a:ext uri="{FF2B5EF4-FFF2-40B4-BE49-F238E27FC236}">
                  <a16:creationId xmlns:a16="http://schemas.microsoft.com/office/drawing/2014/main" id="{DE624B28-2E28-4C53-8321-728790BB3445}"/>
                </a:ext>
              </a:extLst>
            </p:cNvPr>
            <p:cNvSpPr/>
            <p:nvPr/>
          </p:nvSpPr>
          <p:spPr>
            <a:xfrm>
              <a:off x="487677"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solidFill>
                    <a:srgbClr val="000000">
                      <a:lumMod val="85000"/>
                      <a:lumOff val="15000"/>
                    </a:srgbClr>
                  </a:solidFill>
                  <a:latin typeface="Calibri" panose="020F0502020204030204"/>
                  <a:ea typeface="等线" panose="02010600030101010101" pitchFamily="2" charset="-122"/>
                </a:rPr>
                <a:t>Dayofweek</a:t>
              </a:r>
              <a:r>
                <a:rPr lang="en-US" altLang="zh-CN" dirty="0">
                  <a:solidFill>
                    <a:srgbClr val="000000">
                      <a:lumMod val="85000"/>
                      <a:lumOff val="15000"/>
                    </a:srgbClr>
                  </a:solidFill>
                  <a:latin typeface="Calibri" panose="020F0502020204030204"/>
                  <a:ea typeface="等线" panose="02010600030101010101" pitchFamily="2" charset="-122"/>
                </a:rPr>
                <a:t> </a:t>
              </a:r>
              <a:r>
                <a:rPr kumimoji="0" lang="en-US" altLang="zh-CN"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rPr>
                <a:t>number of gun violence</a:t>
              </a:r>
              <a:endParaRPr kumimoji="0" lang="zh-CN" altLang="en-US" sz="1800" b="0" i="0" u="none" strike="noStrike" kern="1200" cap="none" spc="0" normalizeH="0" baseline="0" noProof="0" dirty="0">
                <a:ln>
                  <a:noFill/>
                </a:ln>
                <a:solidFill>
                  <a:srgbClr val="000000">
                    <a:lumMod val="85000"/>
                    <a:lumOff val="15000"/>
                  </a:srgbClr>
                </a:solidFill>
                <a:effectLst/>
                <a:uLnTx/>
                <a:uFillTx/>
                <a:latin typeface="Calibri" panose="020F0502020204030204"/>
                <a:ea typeface="等线" panose="02010600030101010101" pitchFamily="2" charset="-122"/>
                <a:cs typeface="+mn-cs"/>
              </a:endParaRPr>
            </a:p>
          </p:txBody>
        </p:sp>
      </p:grpSp>
      <p:sp>
        <p:nvSpPr>
          <p:cNvPr id="2" name="Title 1">
            <a:extLst>
              <a:ext uri="{FF2B5EF4-FFF2-40B4-BE49-F238E27FC236}">
                <a16:creationId xmlns:a16="http://schemas.microsoft.com/office/drawing/2014/main" id="{F789772D-D421-8A4C-A853-9884F36AF4A0}"/>
              </a:ext>
            </a:extLst>
          </p:cNvPr>
          <p:cNvSpPr>
            <a:spLocks noGrp="1"/>
          </p:cNvSpPr>
          <p:nvPr>
            <p:ph type="title"/>
          </p:nvPr>
        </p:nvSpPr>
        <p:spPr/>
        <p:txBody>
          <a:bodyPr>
            <a:normAutofit/>
          </a:bodyPr>
          <a:lstStyle/>
          <a:p>
            <a:r>
              <a:rPr lang="en-US" sz="4800" b="1" dirty="0">
                <a:solidFill>
                  <a:schemeClr val="bg1"/>
                </a:solidFill>
              </a:rPr>
              <a:t>Time Series</a:t>
            </a:r>
          </a:p>
        </p:txBody>
      </p:sp>
    </p:spTree>
    <p:extLst>
      <p:ext uri="{BB962C8B-B14F-4D97-AF65-F5344CB8AC3E}">
        <p14:creationId xmlns:p14="http://schemas.microsoft.com/office/powerpoint/2010/main" val="799578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FD51681-0DF7-41AF-A022-4B86D6AB7A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Forecast</a:t>
            </a:r>
          </a:p>
        </p:txBody>
      </p:sp>
      <p:pic>
        <p:nvPicPr>
          <p:cNvPr id="6" name="Picture 5">
            <a:extLst>
              <a:ext uri="{FF2B5EF4-FFF2-40B4-BE49-F238E27FC236}">
                <a16:creationId xmlns:a16="http://schemas.microsoft.com/office/drawing/2014/main" id="{FEDCF4AC-B745-484D-976C-6D48A58258A8}"/>
              </a:ext>
            </a:extLst>
          </p:cNvPr>
          <p:cNvPicPr>
            <a:picLocks noChangeAspect="1"/>
          </p:cNvPicPr>
          <p:nvPr/>
        </p:nvPicPr>
        <p:blipFill rotWithShape="1">
          <a:blip r:embed="rId2"/>
          <a:srcRect l="5159" b="5158"/>
          <a:stretch/>
        </p:blipFill>
        <p:spPr>
          <a:xfrm>
            <a:off x="1970034" y="1675227"/>
            <a:ext cx="8251931" cy="4394199"/>
          </a:xfrm>
          <a:prstGeom prst="rect">
            <a:avLst/>
          </a:prstGeom>
        </p:spPr>
      </p:pic>
    </p:spTree>
    <p:extLst>
      <p:ext uri="{BB962C8B-B14F-4D97-AF65-F5344CB8AC3E}">
        <p14:creationId xmlns:p14="http://schemas.microsoft.com/office/powerpoint/2010/main" val="159053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4B0991E-B269-43E9-839E-22D978FF97AA}"/>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kern="1200" dirty="0">
                <a:solidFill>
                  <a:schemeClr val="bg1"/>
                </a:solidFill>
                <a:latin typeface="+mj-lt"/>
                <a:ea typeface="+mj-ea"/>
                <a:cs typeface="+mj-cs"/>
              </a:rPr>
              <a:t>Forecast</a:t>
            </a:r>
          </a:p>
        </p:txBody>
      </p:sp>
      <p:pic>
        <p:nvPicPr>
          <p:cNvPr id="4" name="Picture 3">
            <a:extLst>
              <a:ext uri="{FF2B5EF4-FFF2-40B4-BE49-F238E27FC236}">
                <a16:creationId xmlns:a16="http://schemas.microsoft.com/office/drawing/2014/main" id="{4C658979-50C0-4979-A34B-1E9CB9393827}"/>
              </a:ext>
            </a:extLst>
          </p:cNvPr>
          <p:cNvPicPr>
            <a:picLocks noChangeAspect="1"/>
          </p:cNvPicPr>
          <p:nvPr/>
        </p:nvPicPr>
        <p:blipFill>
          <a:blip r:embed="rId2"/>
          <a:stretch>
            <a:fillRect/>
          </a:stretch>
        </p:blipFill>
        <p:spPr>
          <a:xfrm>
            <a:off x="1910232" y="1388303"/>
            <a:ext cx="8371535" cy="5588000"/>
          </a:xfrm>
          <a:prstGeom prst="rect">
            <a:avLst/>
          </a:prstGeom>
        </p:spPr>
      </p:pic>
    </p:spTree>
    <p:extLst>
      <p:ext uri="{BB962C8B-B14F-4D97-AF65-F5344CB8AC3E}">
        <p14:creationId xmlns:p14="http://schemas.microsoft.com/office/powerpoint/2010/main" val="3917207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F95CC2-63D7-4574-88C1-AC385FBEA3B7}"/>
              </a:ext>
            </a:extLst>
          </p:cNvPr>
          <p:cNvPicPr>
            <a:picLocks noChangeAspect="1"/>
          </p:cNvPicPr>
          <p:nvPr/>
        </p:nvPicPr>
        <p:blipFill rotWithShape="1">
          <a:blip r:embed="rId2"/>
          <a:srcRect l="5632" t="4582" r="5247" b="3646"/>
          <a:stretch/>
        </p:blipFill>
        <p:spPr>
          <a:xfrm>
            <a:off x="5913106" y="1600352"/>
            <a:ext cx="5980315" cy="4105471"/>
          </a:xfrm>
          <a:prstGeom prst="rect">
            <a:avLst/>
          </a:prstGeom>
        </p:spPr>
      </p:pic>
      <p:sp>
        <p:nvSpPr>
          <p:cNvPr id="5" name="Title 1">
            <a:extLst>
              <a:ext uri="{FF2B5EF4-FFF2-40B4-BE49-F238E27FC236}">
                <a16:creationId xmlns:a16="http://schemas.microsoft.com/office/drawing/2014/main" id="{39FAA0E9-8717-4F14-A0DF-14466DAA6615}"/>
              </a:ext>
            </a:extLst>
          </p:cNvPr>
          <p:cNvSpPr txBox="1">
            <a:spLocks/>
          </p:cNvSpPr>
          <p:nvPr/>
        </p:nvSpPr>
        <p:spPr>
          <a:xfrm>
            <a:off x="850608" y="1489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rPr>
              <a:t>Forecast</a:t>
            </a:r>
          </a:p>
        </p:txBody>
      </p:sp>
      <p:sp>
        <p:nvSpPr>
          <p:cNvPr id="9" name="Rectangle 8">
            <a:extLst>
              <a:ext uri="{FF2B5EF4-FFF2-40B4-BE49-F238E27FC236}">
                <a16:creationId xmlns:a16="http://schemas.microsoft.com/office/drawing/2014/main" id="{3C3CAA4A-73DB-42F6-B7C9-07A68F14485F}"/>
              </a:ext>
            </a:extLst>
          </p:cNvPr>
          <p:cNvSpPr/>
          <p:nvPr/>
        </p:nvSpPr>
        <p:spPr>
          <a:xfrm>
            <a:off x="250675" y="1645334"/>
            <a:ext cx="5281127" cy="1674693"/>
          </a:xfrm>
          <a:prstGeom prst="rect">
            <a:avLst/>
          </a:prstGeom>
          <a:solidFill>
            <a:schemeClr val="bg1">
              <a:lumMod val="85000"/>
            </a:schemeClr>
          </a:solidFill>
          <a:ln>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altLang="zh-CN" b="1" dirty="0"/>
              <a:t>ARIMA (1,0,0) x (1,0,0) </a:t>
            </a:r>
            <a:r>
              <a:rPr lang="en-US" altLang="zh-CN" sz="1200" b="1" dirty="0"/>
              <a:t>12  </a:t>
            </a:r>
            <a:r>
              <a:rPr lang="en-US" altLang="zh-CN" b="1" dirty="0"/>
              <a:t>model:</a:t>
            </a:r>
          </a:p>
          <a:p>
            <a:endParaRPr lang="en-US" altLang="zh-CN" dirty="0"/>
          </a:p>
          <a:p>
            <a:r>
              <a:rPr lang="en-US" altLang="zh-CN" dirty="0" err="1"/>
              <a:t>Y</a:t>
            </a:r>
            <a:r>
              <a:rPr lang="en-US" altLang="zh-CN" sz="1400" dirty="0" err="1"/>
              <a:t>t</a:t>
            </a:r>
            <a:r>
              <a:rPr lang="en-US" altLang="zh-CN" sz="1400" dirty="0"/>
              <a:t> </a:t>
            </a:r>
            <a:r>
              <a:rPr lang="en-US" altLang="zh-CN" dirty="0"/>
              <a:t>= 35.6038 + 0.7362 * Y</a:t>
            </a:r>
            <a:r>
              <a:rPr lang="en-US" altLang="zh-CN" sz="1400" dirty="0"/>
              <a:t>t-1 </a:t>
            </a:r>
            <a:r>
              <a:rPr lang="en-US" altLang="zh-CN" dirty="0"/>
              <a:t>+ 0.4732 * Y</a:t>
            </a:r>
            <a:r>
              <a:rPr lang="en-US" altLang="zh-CN" sz="1400" dirty="0"/>
              <a:t>t-12</a:t>
            </a:r>
          </a:p>
          <a:p>
            <a:r>
              <a:rPr lang="en-US" altLang="zh-CN" sz="1400" dirty="0"/>
              <a:t>	</a:t>
            </a:r>
            <a:r>
              <a:rPr lang="en-US" altLang="zh-CN" dirty="0"/>
              <a:t> - 0.7362 * 0.4732 * Y</a:t>
            </a:r>
            <a:r>
              <a:rPr lang="en-US" altLang="zh-CN" sz="1400" dirty="0"/>
              <a:t>t-13 </a:t>
            </a:r>
            <a:r>
              <a:rPr lang="en-US" altLang="zh-CN" dirty="0"/>
              <a:t>+ e</a:t>
            </a:r>
            <a:r>
              <a:rPr lang="en-US" altLang="zh-CN" sz="1400" dirty="0"/>
              <a:t>t</a:t>
            </a:r>
            <a:endParaRPr lang="en-US" altLang="zh-CN" dirty="0"/>
          </a:p>
          <a:p>
            <a:r>
              <a:rPr lang="en-US" altLang="zh-CN" dirty="0"/>
              <a:t>Where e</a:t>
            </a:r>
            <a:r>
              <a:rPr lang="en-US" altLang="zh-CN" sz="1400" dirty="0"/>
              <a:t>t </a:t>
            </a:r>
            <a:r>
              <a:rPr lang="en-US" altLang="zh-CN" dirty="0"/>
              <a:t>~ (0,</a:t>
            </a:r>
            <a:r>
              <a:rPr lang="zh-CN" altLang="en-US" dirty="0"/>
              <a:t> </a:t>
            </a:r>
            <a:r>
              <a:rPr lang="en-US" altLang="zh-CN" dirty="0"/>
              <a:t>993.8709)</a:t>
            </a:r>
            <a:endParaRPr lang="zh-CN" altLang="en-US" dirty="0"/>
          </a:p>
        </p:txBody>
      </p:sp>
      <p:graphicFrame>
        <p:nvGraphicFramePr>
          <p:cNvPr id="10" name="Table 9">
            <a:extLst>
              <a:ext uri="{FF2B5EF4-FFF2-40B4-BE49-F238E27FC236}">
                <a16:creationId xmlns:a16="http://schemas.microsoft.com/office/drawing/2014/main" id="{AA00CF9A-F64A-4F9F-9613-92B553EB93D0}"/>
              </a:ext>
            </a:extLst>
          </p:cNvPr>
          <p:cNvGraphicFramePr>
            <a:graphicFrameLocks noGrp="1"/>
          </p:cNvGraphicFramePr>
          <p:nvPr>
            <p:extLst>
              <p:ext uri="{D42A27DB-BD31-4B8C-83A1-F6EECF244321}">
                <p14:modId xmlns:p14="http://schemas.microsoft.com/office/powerpoint/2010/main" val="403847043"/>
              </p:ext>
            </p:extLst>
          </p:nvPr>
        </p:nvGraphicFramePr>
        <p:xfrm>
          <a:off x="250675" y="3777785"/>
          <a:ext cx="5329031" cy="1008825"/>
        </p:xfrm>
        <a:graphic>
          <a:graphicData uri="http://schemas.openxmlformats.org/drawingml/2006/table">
            <a:tbl>
              <a:tblPr firstRow="1" firstCol="1" bandRow="1">
                <a:tableStyleId>{F5AB1C69-6EDB-4FF4-983F-18BD219EF322}</a:tableStyleId>
              </a:tblPr>
              <a:tblGrid>
                <a:gridCol w="777166">
                  <a:extLst>
                    <a:ext uri="{9D8B030D-6E8A-4147-A177-3AD203B41FA5}">
                      <a16:colId xmlns:a16="http://schemas.microsoft.com/office/drawing/2014/main" val="2931910445"/>
                    </a:ext>
                  </a:extLst>
                </a:gridCol>
                <a:gridCol w="479266">
                  <a:extLst>
                    <a:ext uri="{9D8B030D-6E8A-4147-A177-3AD203B41FA5}">
                      <a16:colId xmlns:a16="http://schemas.microsoft.com/office/drawing/2014/main" val="1650421142"/>
                    </a:ext>
                  </a:extLst>
                </a:gridCol>
                <a:gridCol w="511679">
                  <a:extLst>
                    <a:ext uri="{9D8B030D-6E8A-4147-A177-3AD203B41FA5}">
                      <a16:colId xmlns:a16="http://schemas.microsoft.com/office/drawing/2014/main" val="1975350501"/>
                    </a:ext>
                  </a:extLst>
                </a:gridCol>
                <a:gridCol w="511679">
                  <a:extLst>
                    <a:ext uri="{9D8B030D-6E8A-4147-A177-3AD203B41FA5}">
                      <a16:colId xmlns:a16="http://schemas.microsoft.com/office/drawing/2014/main" val="1092891569"/>
                    </a:ext>
                  </a:extLst>
                </a:gridCol>
                <a:gridCol w="510137">
                  <a:extLst>
                    <a:ext uri="{9D8B030D-6E8A-4147-A177-3AD203B41FA5}">
                      <a16:colId xmlns:a16="http://schemas.microsoft.com/office/drawing/2014/main" val="891527120"/>
                    </a:ext>
                  </a:extLst>
                </a:gridCol>
                <a:gridCol w="510137">
                  <a:extLst>
                    <a:ext uri="{9D8B030D-6E8A-4147-A177-3AD203B41FA5}">
                      <a16:colId xmlns:a16="http://schemas.microsoft.com/office/drawing/2014/main" val="4121621988"/>
                    </a:ext>
                  </a:extLst>
                </a:gridCol>
                <a:gridCol w="504734">
                  <a:extLst>
                    <a:ext uri="{9D8B030D-6E8A-4147-A177-3AD203B41FA5}">
                      <a16:colId xmlns:a16="http://schemas.microsoft.com/office/drawing/2014/main" val="3864987454"/>
                    </a:ext>
                  </a:extLst>
                </a:gridCol>
                <a:gridCol w="510908">
                  <a:extLst>
                    <a:ext uri="{9D8B030D-6E8A-4147-A177-3AD203B41FA5}">
                      <a16:colId xmlns:a16="http://schemas.microsoft.com/office/drawing/2014/main" val="3180361923"/>
                    </a:ext>
                  </a:extLst>
                </a:gridCol>
                <a:gridCol w="510908">
                  <a:extLst>
                    <a:ext uri="{9D8B030D-6E8A-4147-A177-3AD203B41FA5}">
                      <a16:colId xmlns:a16="http://schemas.microsoft.com/office/drawing/2014/main" val="3012238346"/>
                    </a:ext>
                  </a:extLst>
                </a:gridCol>
                <a:gridCol w="502417">
                  <a:extLst>
                    <a:ext uri="{9D8B030D-6E8A-4147-A177-3AD203B41FA5}">
                      <a16:colId xmlns:a16="http://schemas.microsoft.com/office/drawing/2014/main" val="2553054946"/>
                    </a:ext>
                  </a:extLst>
                </a:gridCol>
              </a:tblGrid>
              <a:tr h="0">
                <a:tc rowSpan="2">
                  <a:txBody>
                    <a:bodyPr/>
                    <a:lstStyle/>
                    <a:p>
                      <a:pPr algn="ctr">
                        <a:lnSpc>
                          <a:spcPct val="107000"/>
                        </a:lnSpc>
                        <a:spcAft>
                          <a:spcPts val="0"/>
                        </a:spcAft>
                      </a:pPr>
                      <a:r>
                        <a:rPr lang="en-US" sz="1600">
                          <a:effectLst/>
                        </a:rPr>
                        <a:t>Date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gridSpan="9">
                  <a:txBody>
                    <a:bodyPr/>
                    <a:lstStyle/>
                    <a:p>
                      <a:pPr algn="ctr">
                        <a:lnSpc>
                          <a:spcPct val="107000"/>
                        </a:lnSpc>
                        <a:spcAft>
                          <a:spcPts val="0"/>
                        </a:spcAft>
                      </a:pPr>
                      <a:r>
                        <a:rPr lang="en-US" sz="1600" dirty="0">
                          <a:effectLst/>
                        </a:rPr>
                        <a:t>2018</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88100440"/>
                  </a:ext>
                </a:extLst>
              </a:tr>
              <a:tr h="0">
                <a:tc vMerge="1">
                  <a:txBody>
                    <a:bodyPr/>
                    <a:lstStyle/>
                    <a:p>
                      <a:endParaRPr lang="zh-CN" altLang="en-US"/>
                    </a:p>
                  </a:txBody>
                  <a:tcPr/>
                </a:tc>
                <a:tc>
                  <a:txBody>
                    <a:bodyPr/>
                    <a:lstStyle/>
                    <a:p>
                      <a:pPr algn="ctr">
                        <a:lnSpc>
                          <a:spcPct val="107000"/>
                        </a:lnSpc>
                        <a:spcAft>
                          <a:spcPts val="0"/>
                        </a:spcAft>
                      </a:pPr>
                      <a:r>
                        <a:rPr lang="en-US" sz="1600">
                          <a:effectLst/>
                        </a:rPr>
                        <a:t>Apr</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May</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June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July</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Aug</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Sep</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Oct</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Nov</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Dec</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1874022985"/>
                  </a:ext>
                </a:extLst>
              </a:tr>
              <a:tr h="0">
                <a:tc>
                  <a:txBody>
                    <a:bodyPr/>
                    <a:lstStyle/>
                    <a:p>
                      <a:pPr algn="ctr">
                        <a:lnSpc>
                          <a:spcPct val="107000"/>
                        </a:lnSpc>
                        <a:spcAft>
                          <a:spcPts val="0"/>
                        </a:spcAft>
                      </a:pPr>
                      <a:r>
                        <a:rPr lang="en-US" sz="1600">
                          <a:effectLst/>
                        </a:rPr>
                        <a:t>#of gun violence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216</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201</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179</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221</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210</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212</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227</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226</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218</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802996423"/>
                  </a:ext>
                </a:extLst>
              </a:tr>
            </a:tbl>
          </a:graphicData>
        </a:graphic>
      </p:graphicFrame>
      <p:graphicFrame>
        <p:nvGraphicFramePr>
          <p:cNvPr id="13" name="Table 12">
            <a:extLst>
              <a:ext uri="{FF2B5EF4-FFF2-40B4-BE49-F238E27FC236}">
                <a16:creationId xmlns:a16="http://schemas.microsoft.com/office/drawing/2014/main" id="{AE154860-5465-4034-8164-403013BB29B7}"/>
              </a:ext>
            </a:extLst>
          </p:cNvPr>
          <p:cNvGraphicFramePr>
            <a:graphicFrameLocks noGrp="1"/>
          </p:cNvGraphicFramePr>
          <p:nvPr>
            <p:extLst>
              <p:ext uri="{D42A27DB-BD31-4B8C-83A1-F6EECF244321}">
                <p14:modId xmlns:p14="http://schemas.microsoft.com/office/powerpoint/2010/main" val="1487148465"/>
              </p:ext>
            </p:extLst>
          </p:nvPr>
        </p:nvGraphicFramePr>
        <p:xfrm>
          <a:off x="250675" y="4786610"/>
          <a:ext cx="2305914" cy="1008825"/>
        </p:xfrm>
        <a:graphic>
          <a:graphicData uri="http://schemas.openxmlformats.org/drawingml/2006/table">
            <a:tbl>
              <a:tblPr firstRow="1" firstCol="1" bandRow="1">
                <a:tableStyleId>{F5AB1C69-6EDB-4FF4-983F-18BD219EF322}</a:tableStyleId>
              </a:tblPr>
              <a:tblGrid>
                <a:gridCol w="790890">
                  <a:extLst>
                    <a:ext uri="{9D8B030D-6E8A-4147-A177-3AD203B41FA5}">
                      <a16:colId xmlns:a16="http://schemas.microsoft.com/office/drawing/2014/main" val="3131154977"/>
                    </a:ext>
                  </a:extLst>
                </a:gridCol>
                <a:gridCol w="497154">
                  <a:extLst>
                    <a:ext uri="{9D8B030D-6E8A-4147-A177-3AD203B41FA5}">
                      <a16:colId xmlns:a16="http://schemas.microsoft.com/office/drawing/2014/main" val="3488768835"/>
                    </a:ext>
                  </a:extLst>
                </a:gridCol>
                <a:gridCol w="508935">
                  <a:extLst>
                    <a:ext uri="{9D8B030D-6E8A-4147-A177-3AD203B41FA5}">
                      <a16:colId xmlns:a16="http://schemas.microsoft.com/office/drawing/2014/main" val="473677338"/>
                    </a:ext>
                  </a:extLst>
                </a:gridCol>
                <a:gridCol w="508935">
                  <a:extLst>
                    <a:ext uri="{9D8B030D-6E8A-4147-A177-3AD203B41FA5}">
                      <a16:colId xmlns:a16="http://schemas.microsoft.com/office/drawing/2014/main" val="3866558186"/>
                    </a:ext>
                  </a:extLst>
                </a:gridCol>
              </a:tblGrid>
              <a:tr h="0">
                <a:tc rowSpan="2">
                  <a:txBody>
                    <a:bodyPr/>
                    <a:lstStyle/>
                    <a:p>
                      <a:pPr algn="ctr">
                        <a:lnSpc>
                          <a:spcPct val="107000"/>
                        </a:lnSpc>
                        <a:spcAft>
                          <a:spcPts val="0"/>
                        </a:spcAft>
                      </a:pPr>
                      <a:r>
                        <a:rPr lang="en-US" sz="1600">
                          <a:effectLst/>
                        </a:rPr>
                        <a:t>Date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gridSpan="3">
                  <a:txBody>
                    <a:bodyPr/>
                    <a:lstStyle/>
                    <a:p>
                      <a:pPr algn="ctr">
                        <a:lnSpc>
                          <a:spcPct val="107000"/>
                        </a:lnSpc>
                        <a:spcAft>
                          <a:spcPts val="0"/>
                        </a:spcAft>
                      </a:pPr>
                      <a:r>
                        <a:rPr lang="en-US" sz="1600" dirty="0">
                          <a:effectLst/>
                        </a:rPr>
                        <a:t>2019</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87050572"/>
                  </a:ext>
                </a:extLst>
              </a:tr>
              <a:tr h="0">
                <a:tc vMerge="1">
                  <a:txBody>
                    <a:bodyPr/>
                    <a:lstStyle/>
                    <a:p>
                      <a:endParaRPr lang="zh-CN" altLang="en-US"/>
                    </a:p>
                  </a:txBody>
                  <a:tcPr/>
                </a:tc>
                <a:tc>
                  <a:txBody>
                    <a:bodyPr/>
                    <a:lstStyle/>
                    <a:p>
                      <a:pPr algn="ctr">
                        <a:lnSpc>
                          <a:spcPct val="107000"/>
                        </a:lnSpc>
                        <a:spcAft>
                          <a:spcPts val="0"/>
                        </a:spcAft>
                      </a:pPr>
                      <a:r>
                        <a:rPr lang="en-US" sz="1600">
                          <a:effectLst/>
                        </a:rPr>
                        <a:t>Jan</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Feb</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Mar</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4223707999"/>
                  </a:ext>
                </a:extLst>
              </a:tr>
              <a:tr h="0">
                <a:tc>
                  <a:txBody>
                    <a:bodyPr/>
                    <a:lstStyle/>
                    <a:p>
                      <a:pPr algn="ctr">
                        <a:lnSpc>
                          <a:spcPct val="107000"/>
                        </a:lnSpc>
                        <a:spcAft>
                          <a:spcPts val="0"/>
                        </a:spcAft>
                      </a:pPr>
                      <a:r>
                        <a:rPr lang="en-US" sz="1600">
                          <a:effectLst/>
                        </a:rPr>
                        <a:t>#of gun violence</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243</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a:effectLst/>
                        </a:rPr>
                        <a:t>237</a:t>
                      </a:r>
                      <a:endParaRPr lang="zh-CN" sz="160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600" dirty="0">
                          <a:effectLst/>
                        </a:rPr>
                        <a:t>236</a:t>
                      </a:r>
                      <a:endParaRPr lang="zh-CN"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621743550"/>
                  </a:ext>
                </a:extLst>
              </a:tr>
            </a:tbl>
          </a:graphicData>
        </a:graphic>
      </p:graphicFrame>
    </p:spTree>
    <p:extLst>
      <p:ext uri="{BB962C8B-B14F-4D97-AF65-F5344CB8AC3E}">
        <p14:creationId xmlns:p14="http://schemas.microsoft.com/office/powerpoint/2010/main" val="1833195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2C0-1649-5644-BDD0-A56F2E38FB51}"/>
              </a:ext>
            </a:extLst>
          </p:cNvPr>
          <p:cNvSpPr>
            <a:spLocks noGrp="1"/>
          </p:cNvSpPr>
          <p:nvPr>
            <p:ph type="title"/>
          </p:nvPr>
        </p:nvSpPr>
        <p:spPr>
          <a:xfrm>
            <a:off x="347473" y="2897526"/>
            <a:ext cx="5216412" cy="2076333"/>
          </a:xfrm>
        </p:spPr>
        <p:txBody>
          <a:bodyPr vert="horz" lIns="91440" tIns="45720" rIns="91440" bIns="45720" rtlCol="0" anchor="t">
            <a:normAutofit/>
          </a:bodyPr>
          <a:lstStyle/>
          <a:p>
            <a:r>
              <a:rPr lang="en-US" sz="4800" b="1" dirty="0"/>
              <a:t>Location</a:t>
            </a:r>
            <a:br>
              <a:rPr lang="en-US" sz="4800" b="1" dirty="0"/>
            </a:br>
            <a:r>
              <a:rPr lang="en-US" sz="4800" b="1" dirty="0"/>
              <a:t>	</a:t>
            </a:r>
            <a:r>
              <a:rPr lang="en-US" sz="4800" dirty="0"/>
              <a:t>Incidents by city</a:t>
            </a:r>
            <a:endParaRPr lang="en-US" sz="4800" b="1" dirty="0"/>
          </a:p>
        </p:txBody>
      </p:sp>
      <p:sp>
        <p:nvSpPr>
          <p:cNvPr id="32" name="Freeform: Shape 3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83D4E90E-BDD9-7349-9DCC-61FEE444847E}"/>
              </a:ext>
            </a:extLst>
          </p:cNvPr>
          <p:cNvPicPr>
            <a:picLocks noChangeAspect="1"/>
          </p:cNvPicPr>
          <p:nvPr/>
        </p:nvPicPr>
        <p:blipFill rotWithShape="1">
          <a:blip r:embed="rId3"/>
          <a:srcRect l="2254"/>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92957298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图片 7" descr="C:\Users\ayuan\AppData\Local\Temp\1534125404(1).png">
            <a:extLst>
              <a:ext uri="{FF2B5EF4-FFF2-40B4-BE49-F238E27FC236}">
                <a16:creationId xmlns:a16="http://schemas.microsoft.com/office/drawing/2014/main" id="{AC73D0D8-1A6D-422E-8A7E-76E7B5A2499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13557" y="-1"/>
            <a:ext cx="10178443" cy="6857999"/>
          </a:xfrm>
          <a:prstGeom prst="rect">
            <a:avLst/>
          </a:prstGeom>
          <a:noFill/>
          <a:ln>
            <a:noFill/>
          </a:ln>
        </p:spPr>
      </p:pic>
      <p:sp>
        <p:nvSpPr>
          <p:cNvPr id="2" name="Title 1">
            <a:extLst>
              <a:ext uri="{FF2B5EF4-FFF2-40B4-BE49-F238E27FC236}">
                <a16:creationId xmlns:a16="http://schemas.microsoft.com/office/drawing/2014/main" id="{A39FCCB9-9FD9-6D40-999F-46510A5B8D5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Heatmap-Total no. of incidents</a:t>
            </a:r>
            <a:endParaRPr lang="en-US" sz="2600" kern="1200" dirty="0">
              <a:solidFill>
                <a:srgbClr val="FFFFFF"/>
              </a:solidFill>
              <a:latin typeface="+mj-lt"/>
              <a:ea typeface="+mj-ea"/>
              <a:cs typeface="+mj-cs"/>
            </a:endParaRPr>
          </a:p>
        </p:txBody>
      </p:sp>
      <p:cxnSp>
        <p:nvCxnSpPr>
          <p:cNvPr id="6" name="直接连接符 5">
            <a:extLst>
              <a:ext uri="{FF2B5EF4-FFF2-40B4-BE49-F238E27FC236}">
                <a16:creationId xmlns:a16="http://schemas.microsoft.com/office/drawing/2014/main" id="{1A7E9999-744A-423F-9B69-A19A3D528C66}"/>
              </a:ext>
            </a:extLst>
          </p:cNvPr>
          <p:cNvCxnSpPr>
            <a:cxnSpLocks/>
          </p:cNvCxnSpPr>
          <p:nvPr/>
        </p:nvCxnSpPr>
        <p:spPr>
          <a:xfrm flipH="1">
            <a:off x="6286500" y="1733550"/>
            <a:ext cx="1257300" cy="3050088"/>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147733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图片 3" descr="C:\Users\ayuan\AppData\Local\Temp\1534125447(1).png">
            <a:extLst>
              <a:ext uri="{FF2B5EF4-FFF2-40B4-BE49-F238E27FC236}">
                <a16:creationId xmlns:a16="http://schemas.microsoft.com/office/drawing/2014/main" id="{1342003A-373D-4E7A-88AD-9C00E556D0A5}"/>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70765" y="1550227"/>
            <a:ext cx="8949026" cy="4174298"/>
          </a:xfrm>
          <a:prstGeom prst="rect">
            <a:avLst/>
          </a:prstGeom>
          <a:noFill/>
          <a:ln>
            <a:noFill/>
          </a:ln>
        </p:spPr>
      </p:pic>
      <p:sp>
        <p:nvSpPr>
          <p:cNvPr id="5" name="矩形 4">
            <a:extLst>
              <a:ext uri="{FF2B5EF4-FFF2-40B4-BE49-F238E27FC236}">
                <a16:creationId xmlns:a16="http://schemas.microsoft.com/office/drawing/2014/main" id="{DE09CF2F-83A8-4641-A3BF-B334B8F89BC1}"/>
              </a:ext>
            </a:extLst>
          </p:cNvPr>
          <p:cNvSpPr/>
          <p:nvPr/>
        </p:nvSpPr>
        <p:spPr>
          <a:xfrm>
            <a:off x="3999370" y="1018659"/>
            <a:ext cx="42918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Total no. of incidents by city-TOP20</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E6F995D2-5E0D-41DA-9072-856C8F2BA840}"/>
              </a:ext>
            </a:extLst>
          </p:cNvPr>
          <p:cNvSpPr txBox="1">
            <a:spLocks/>
          </p:cNvSpPr>
          <p:nvPr/>
        </p:nvSpPr>
        <p:spPr>
          <a:xfrm>
            <a:off x="8947129" y="549791"/>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Houston,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San Antonio,</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Dallas,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Corpus Christi,</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Austin</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a:t>
            </a:r>
          </a:p>
        </p:txBody>
      </p:sp>
    </p:spTree>
    <p:extLst>
      <p:ext uri="{BB962C8B-B14F-4D97-AF65-F5344CB8AC3E}">
        <p14:creationId xmlns:p14="http://schemas.microsoft.com/office/powerpoint/2010/main" val="3239207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FC8EC01-7D36-4B2D-A320-B3E4C5605BD0}"/>
              </a:ext>
            </a:extLst>
          </p:cNvPr>
          <p:cNvSpPr/>
          <p:nvPr/>
        </p:nvSpPr>
        <p:spPr>
          <a:xfrm>
            <a:off x="3786681" y="1175114"/>
            <a:ext cx="4618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Verdana" panose="020B0604030504040204" pitchFamily="34" charset="0"/>
                <a:ea typeface="DengXian" panose="02010600030101010101" pitchFamily="2" charset="-122"/>
                <a:cs typeface="Times New Roman" panose="02020603050405020304" pitchFamily="18" charset="0"/>
              </a:rPr>
              <a:t>Incidents per 1k people by city-TOP20</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9" name="图片 8">
            <a:extLst>
              <a:ext uri="{FF2B5EF4-FFF2-40B4-BE49-F238E27FC236}">
                <a16:creationId xmlns:a16="http://schemas.microsoft.com/office/drawing/2014/main" id="{0CA37610-1607-4FCA-A5E8-3B1AC3CA6CDE}"/>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59754" y="1676400"/>
            <a:ext cx="9072492" cy="4240615"/>
          </a:xfrm>
          <a:prstGeom prst="rect">
            <a:avLst/>
          </a:prstGeom>
        </p:spPr>
      </p:pic>
      <p:sp>
        <p:nvSpPr>
          <p:cNvPr id="11" name="Title 1">
            <a:extLst>
              <a:ext uri="{FF2B5EF4-FFF2-40B4-BE49-F238E27FC236}">
                <a16:creationId xmlns:a16="http://schemas.microsoft.com/office/drawing/2014/main" id="{7EA9CF36-8E84-4871-9209-04CC67AA2792}"/>
              </a:ext>
            </a:extLst>
          </p:cNvPr>
          <p:cNvSpPr txBox="1">
            <a:spLocks/>
          </p:cNvSpPr>
          <p:nvPr/>
        </p:nvSpPr>
        <p:spPr>
          <a:xfrm>
            <a:off x="8853673" y="64467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Paris,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Katy,</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Aransas Pass,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Humble,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Mansfield</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panose="020F0302020204030204"/>
                <a:ea typeface="+mj-ea"/>
                <a:cs typeface="+mj-cs"/>
              </a:rPr>
              <a:t>…..</a:t>
            </a:r>
          </a:p>
        </p:txBody>
      </p:sp>
    </p:spTree>
    <p:extLst>
      <p:ext uri="{BB962C8B-B14F-4D97-AF65-F5344CB8AC3E}">
        <p14:creationId xmlns:p14="http://schemas.microsoft.com/office/powerpoint/2010/main" val="84417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CDFD46E-AA9E-E641-9063-878FECB29157}"/>
              </a:ext>
            </a:extLst>
          </p:cNvPr>
          <p:cNvSpPr txBox="1">
            <a:spLocks/>
          </p:cNvSpPr>
          <p:nvPr/>
        </p:nvSpPr>
        <p:spPr>
          <a:xfrm>
            <a:off x="556532" y="643467"/>
            <a:ext cx="11210925" cy="744836"/>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fontAlgn="auto">
              <a:spcAft>
                <a:spcPts val="600"/>
              </a:spcAft>
              <a:buClrTx/>
              <a:buSzTx/>
              <a:tabLst/>
              <a:defRPr/>
            </a:pPr>
            <a:r>
              <a:rPr kumimoji="0" lang="en-US" sz="3000" b="1" i="0" u="none" strike="noStrike" kern="1200" cap="none" spc="0" normalizeH="0" baseline="0" noProof="0" dirty="0">
                <a:ln>
                  <a:noFill/>
                </a:ln>
                <a:solidFill>
                  <a:schemeClr val="bg1"/>
                </a:solidFill>
                <a:effectLst/>
                <a:uLnTx/>
                <a:uFillTx/>
                <a:latin typeface="+mj-lt"/>
                <a:ea typeface="+mj-ea"/>
                <a:cs typeface="+mj-cs"/>
              </a:rPr>
              <a:t>Cities in both TOP20</a:t>
            </a:r>
          </a:p>
        </p:txBody>
      </p:sp>
      <p:pic>
        <p:nvPicPr>
          <p:cNvPr id="8" name="图片 7" descr="C:\Users\ayuan\AppData\Local\Temp\1534125656(1).png">
            <a:extLst>
              <a:ext uri="{FF2B5EF4-FFF2-40B4-BE49-F238E27FC236}">
                <a16:creationId xmlns:a16="http://schemas.microsoft.com/office/drawing/2014/main" id="{F3C18DE4-4DF1-436F-AD96-66925B53C5B0}"/>
              </a:ext>
            </a:extLst>
          </p:cNvPr>
          <p:cNvPicPr/>
          <p:nvPr/>
        </p:nvPicPr>
        <p:blipFill rotWithShape="1">
          <a:blip r:embed="rId3">
            <a:extLst>
              <a:ext uri="{28A0092B-C50C-407E-A947-70E740481C1C}">
                <a14:useLocalDpi xmlns:a14="http://schemas.microsoft.com/office/drawing/2010/main" val="0"/>
              </a:ext>
            </a:extLst>
          </a:blip>
          <a:srcRect r="39872"/>
          <a:stretch/>
        </p:blipFill>
        <p:spPr bwMode="auto">
          <a:xfrm>
            <a:off x="2454883" y="1675227"/>
            <a:ext cx="7282234" cy="4394199"/>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736709142"/>
      </p:ext>
    </p:extLst>
  </p:cSld>
  <p:clrMapOvr>
    <a:masterClrMapping/>
  </p:clrMapOvr>
  <p:transition spd="slow">
    <p:cover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C99638-F4BB-424C-A2E7-5071344FBE22}"/>
              </a:ext>
            </a:extLst>
          </p:cNvPr>
          <p:cNvPicPr>
            <a:picLocks noChangeAspect="1"/>
          </p:cNvPicPr>
          <p:nvPr/>
        </p:nvPicPr>
        <p:blipFill rotWithShape="1">
          <a:blip r:embed="rId2"/>
          <a:srcRect l="14488" t="9091" r="4704"/>
          <a:stretch/>
        </p:blipFill>
        <p:spPr>
          <a:xfrm>
            <a:off x="20" y="10"/>
            <a:ext cx="12191980" cy="6857990"/>
          </a:xfrm>
          <a:prstGeom prst="rect">
            <a:avLst/>
          </a:prstGeom>
        </p:spPr>
      </p:pic>
      <p:sp>
        <p:nvSpPr>
          <p:cNvPr id="15" name="Rectangle 9">
            <a:extLst>
              <a:ext uri="{FF2B5EF4-FFF2-40B4-BE49-F238E27FC236}">
                <a16:creationId xmlns:a16="http://schemas.microsoft.com/office/drawing/2014/main" id="{ED49FE6D-E54D-4A15-9572-966ED42F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4251489"/>
            <a:ext cx="12188824" cy="2077327"/>
          </a:xfrm>
          <a:prstGeom prst="rect">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9CD436-305A-EF48-9921-09C78F721820}"/>
              </a:ext>
            </a:extLst>
          </p:cNvPr>
          <p:cNvSpPr>
            <a:spLocks noGrp="1"/>
          </p:cNvSpPr>
          <p:nvPr>
            <p:ph type="ctrTitle"/>
          </p:nvPr>
        </p:nvSpPr>
        <p:spPr>
          <a:xfrm>
            <a:off x="630688" y="4337523"/>
            <a:ext cx="10918056" cy="1327380"/>
          </a:xfrm>
        </p:spPr>
        <p:txBody>
          <a:bodyPr>
            <a:normAutofit/>
          </a:bodyPr>
          <a:lstStyle/>
          <a:p>
            <a:r>
              <a:rPr lang="en-US" b="1" dirty="0"/>
              <a:t>Gun Violence Analysis</a:t>
            </a:r>
          </a:p>
        </p:txBody>
      </p:sp>
      <p:sp>
        <p:nvSpPr>
          <p:cNvPr id="3" name="Subtitle 2">
            <a:extLst>
              <a:ext uri="{FF2B5EF4-FFF2-40B4-BE49-F238E27FC236}">
                <a16:creationId xmlns:a16="http://schemas.microsoft.com/office/drawing/2014/main" id="{C495E25B-42FB-9248-B4C2-B2C9F42623B7}"/>
              </a:ext>
            </a:extLst>
          </p:cNvPr>
          <p:cNvSpPr>
            <a:spLocks noGrp="1"/>
          </p:cNvSpPr>
          <p:nvPr>
            <p:ph type="subTitle" idx="1"/>
          </p:nvPr>
        </p:nvSpPr>
        <p:spPr>
          <a:xfrm>
            <a:off x="630688" y="5750937"/>
            <a:ext cx="10918056" cy="468888"/>
          </a:xfrm>
        </p:spPr>
        <p:txBody>
          <a:bodyPr>
            <a:normAutofit/>
          </a:bodyPr>
          <a:lstStyle/>
          <a:p>
            <a:r>
              <a:rPr lang="en-US" dirty="0">
                <a:solidFill>
                  <a:schemeClr val="tx1">
                    <a:lumMod val="65000"/>
                    <a:lumOff val="35000"/>
                  </a:schemeClr>
                </a:solidFill>
              </a:rPr>
              <a:t>Group 1: Cuiting Zhong,  </a:t>
            </a:r>
            <a:r>
              <a:rPr lang="en-US" dirty="0" err="1">
                <a:solidFill>
                  <a:schemeClr val="tx1">
                    <a:lumMod val="65000"/>
                    <a:lumOff val="35000"/>
                  </a:schemeClr>
                </a:solidFill>
              </a:rPr>
              <a:t>Shuyuan</a:t>
            </a:r>
            <a:r>
              <a:rPr lang="en-US" dirty="0">
                <a:solidFill>
                  <a:schemeClr val="tx1">
                    <a:lumMod val="65000"/>
                    <a:lumOff val="35000"/>
                  </a:schemeClr>
                </a:solidFill>
              </a:rPr>
              <a:t> Sun, </a:t>
            </a:r>
            <a:r>
              <a:rPr lang="en-US" dirty="0" err="1">
                <a:solidFill>
                  <a:schemeClr val="tx1">
                    <a:lumMod val="65000"/>
                    <a:lumOff val="35000"/>
                  </a:schemeClr>
                </a:solidFill>
              </a:rPr>
              <a:t>Sichun</a:t>
            </a:r>
            <a:r>
              <a:rPr lang="en-US" dirty="0">
                <a:solidFill>
                  <a:schemeClr val="tx1">
                    <a:lumMod val="65000"/>
                    <a:lumOff val="35000"/>
                  </a:schemeClr>
                </a:solidFill>
              </a:rPr>
              <a:t> Zuo</a:t>
            </a:r>
          </a:p>
        </p:txBody>
      </p:sp>
      <p:cxnSp>
        <p:nvCxnSpPr>
          <p:cNvPr id="16" name="Straight Connector 11">
            <a:extLst>
              <a:ext uri="{FF2B5EF4-FFF2-40B4-BE49-F238E27FC236}">
                <a16:creationId xmlns:a16="http://schemas.microsoft.com/office/drawing/2014/main" id="{EAFC8083-BBFA-464C-A805-4E844F66B2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26832"/>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752BC6-CDD2-4020-8DCF-B5E813CD3A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48927"/>
            <a:ext cx="12188824" cy="0"/>
          </a:xfrm>
          <a:prstGeom prst="line">
            <a:avLst/>
          </a:prstGeom>
          <a:ln w="50800">
            <a:solidFill>
              <a:schemeClr val="bg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62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图片 6" descr="C:\Users\ayuan\AppData\Local\Temp\1534125716(1).png">
            <a:extLst>
              <a:ext uri="{FF2B5EF4-FFF2-40B4-BE49-F238E27FC236}">
                <a16:creationId xmlns:a16="http://schemas.microsoft.com/office/drawing/2014/main" id="{CA4319B7-1081-4DBE-AD94-3A77F11741A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13556" y="0"/>
            <a:ext cx="10178443" cy="6858000"/>
          </a:xfrm>
          <a:prstGeom prst="rect">
            <a:avLst/>
          </a:prstGeom>
          <a:noFill/>
          <a:ln>
            <a:noFill/>
          </a:ln>
        </p:spPr>
      </p:pic>
      <p:sp>
        <p:nvSpPr>
          <p:cNvPr id="2" name="Title 1">
            <a:extLst>
              <a:ext uri="{FF2B5EF4-FFF2-40B4-BE49-F238E27FC236}">
                <a16:creationId xmlns:a16="http://schemas.microsoft.com/office/drawing/2014/main" id="{A39FCCB9-9FD9-6D40-999F-46510A5B8D5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Austin in specific</a:t>
            </a:r>
            <a:endParaRPr lang="en-US" sz="2600" kern="1200" dirty="0">
              <a:solidFill>
                <a:srgbClr val="FFFFFF"/>
              </a:solidFill>
              <a:latin typeface="+mj-lt"/>
              <a:ea typeface="+mj-ea"/>
              <a:cs typeface="+mj-cs"/>
            </a:endParaRPr>
          </a:p>
        </p:txBody>
      </p:sp>
      <p:sp>
        <p:nvSpPr>
          <p:cNvPr id="3" name="椭圆 2">
            <a:extLst>
              <a:ext uri="{FF2B5EF4-FFF2-40B4-BE49-F238E27FC236}">
                <a16:creationId xmlns:a16="http://schemas.microsoft.com/office/drawing/2014/main" id="{B9EF731C-278E-4B2D-8192-9F699256BC84}"/>
              </a:ext>
            </a:extLst>
          </p:cNvPr>
          <p:cNvSpPr/>
          <p:nvPr/>
        </p:nvSpPr>
        <p:spPr>
          <a:xfrm>
            <a:off x="6543676" y="3514725"/>
            <a:ext cx="666750" cy="695325"/>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椭圆 8">
            <a:extLst>
              <a:ext uri="{FF2B5EF4-FFF2-40B4-BE49-F238E27FC236}">
                <a16:creationId xmlns:a16="http://schemas.microsoft.com/office/drawing/2014/main" id="{7FE97546-A0DB-424E-878D-48874987B45D}"/>
              </a:ext>
            </a:extLst>
          </p:cNvPr>
          <p:cNvSpPr/>
          <p:nvPr/>
        </p:nvSpPr>
        <p:spPr>
          <a:xfrm>
            <a:off x="7125466" y="3952875"/>
            <a:ext cx="666750" cy="604837"/>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椭圆 9">
            <a:extLst>
              <a:ext uri="{FF2B5EF4-FFF2-40B4-BE49-F238E27FC236}">
                <a16:creationId xmlns:a16="http://schemas.microsoft.com/office/drawing/2014/main" id="{BAE17BB5-8295-4A19-BCB9-8FBC461A13D4}"/>
              </a:ext>
            </a:extLst>
          </p:cNvPr>
          <p:cNvSpPr/>
          <p:nvPr/>
        </p:nvSpPr>
        <p:spPr>
          <a:xfrm>
            <a:off x="7239001" y="2443164"/>
            <a:ext cx="817619" cy="766762"/>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椭圆 10">
            <a:extLst>
              <a:ext uri="{FF2B5EF4-FFF2-40B4-BE49-F238E27FC236}">
                <a16:creationId xmlns:a16="http://schemas.microsoft.com/office/drawing/2014/main" id="{C93BCE8E-23A8-46CA-A778-BF9D9296F5D7}"/>
              </a:ext>
            </a:extLst>
          </p:cNvPr>
          <p:cNvSpPr/>
          <p:nvPr/>
        </p:nvSpPr>
        <p:spPr>
          <a:xfrm>
            <a:off x="7792216" y="3019426"/>
            <a:ext cx="1084318" cy="695325"/>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椭圆 12">
            <a:extLst>
              <a:ext uri="{FF2B5EF4-FFF2-40B4-BE49-F238E27FC236}">
                <a16:creationId xmlns:a16="http://schemas.microsoft.com/office/drawing/2014/main" id="{0E394C1F-0CFF-471C-AE6A-47999F1DA7D6}"/>
              </a:ext>
            </a:extLst>
          </p:cNvPr>
          <p:cNvSpPr/>
          <p:nvPr/>
        </p:nvSpPr>
        <p:spPr>
          <a:xfrm>
            <a:off x="7647810" y="3607596"/>
            <a:ext cx="485009" cy="514349"/>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矩形 13">
            <a:extLst>
              <a:ext uri="{FF2B5EF4-FFF2-40B4-BE49-F238E27FC236}">
                <a16:creationId xmlns:a16="http://schemas.microsoft.com/office/drawing/2014/main" id="{C9B3E0FE-77AB-4BDC-9DC4-F2537E0E522E}"/>
              </a:ext>
            </a:extLst>
          </p:cNvPr>
          <p:cNvSpPr/>
          <p:nvPr/>
        </p:nvSpPr>
        <p:spPr>
          <a:xfrm>
            <a:off x="5010390" y="3345419"/>
            <a:ext cx="197898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Verdana" panose="020B0604030504040204" pitchFamily="34" charset="0"/>
                <a:ea typeface="DengXian" panose="02010600030101010101" pitchFamily="2" charset="-122"/>
                <a:cs typeface="Times New Roman" panose="02020603050405020304" pitchFamily="18" charset="0"/>
              </a:rPr>
              <a:t>Downtown</a:t>
            </a:r>
            <a:endParaRPr kumimoji="0" lang="en-US" sz="2000" b="1" i="0" u="none" strike="noStrike" kern="1200" cap="none" spc="0" normalizeH="0" baseline="0" noProof="0" dirty="0">
              <a:ln>
                <a:noFill/>
              </a:ln>
              <a:solidFill>
                <a:srgbClr val="FF0000"/>
              </a:solidFill>
              <a:effectLst/>
              <a:uLnTx/>
              <a:uFillTx/>
              <a:latin typeface="Calibri" panose="020F0502020204030204"/>
            </a:endParaRPr>
          </a:p>
        </p:txBody>
      </p:sp>
      <p:sp>
        <p:nvSpPr>
          <p:cNvPr id="15" name="矩形 14">
            <a:extLst>
              <a:ext uri="{FF2B5EF4-FFF2-40B4-BE49-F238E27FC236}">
                <a16:creationId xmlns:a16="http://schemas.microsoft.com/office/drawing/2014/main" id="{284387B3-D176-4A3F-8B35-336A5C88A81A}"/>
              </a:ext>
            </a:extLst>
          </p:cNvPr>
          <p:cNvSpPr/>
          <p:nvPr/>
        </p:nvSpPr>
        <p:spPr>
          <a:xfrm>
            <a:off x="7792216" y="4255293"/>
            <a:ext cx="225106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Verdana" panose="020B0604030504040204" pitchFamily="34" charset="0"/>
                <a:ea typeface="DengXian" panose="02010600030101010101" pitchFamily="2" charset="-122"/>
                <a:cs typeface="Times New Roman" panose="02020603050405020304" pitchFamily="18" charset="0"/>
              </a:rPr>
              <a:t>East riverside</a:t>
            </a:r>
            <a:endParaRPr kumimoji="0" lang="en-US" sz="2000" b="1" i="0" u="none" strike="noStrike" kern="1200" cap="none" spc="0" normalizeH="0" baseline="0" noProof="0" dirty="0">
              <a:ln>
                <a:noFill/>
              </a:ln>
              <a:solidFill>
                <a:srgbClr val="FF0000"/>
              </a:solidFill>
              <a:effectLst/>
              <a:uLnTx/>
              <a:uFillTx/>
              <a:latin typeface="Calibri" panose="020F0502020204030204"/>
            </a:endParaRPr>
          </a:p>
        </p:txBody>
      </p:sp>
      <p:sp>
        <p:nvSpPr>
          <p:cNvPr id="16" name="矩形 15">
            <a:extLst>
              <a:ext uri="{FF2B5EF4-FFF2-40B4-BE49-F238E27FC236}">
                <a16:creationId xmlns:a16="http://schemas.microsoft.com/office/drawing/2014/main" id="{7106E553-2EC5-4FF5-BCE2-FCCA95234152}"/>
              </a:ext>
            </a:extLst>
          </p:cNvPr>
          <p:cNvSpPr/>
          <p:nvPr/>
        </p:nvSpPr>
        <p:spPr>
          <a:xfrm>
            <a:off x="8876534" y="2966978"/>
            <a:ext cx="313679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Verdana" panose="020B0604030504040204" pitchFamily="34" charset="0"/>
                <a:ea typeface="DengXian" panose="02010600030101010101" pitchFamily="2" charset="-122"/>
                <a:cs typeface="Times New Roman" panose="02020603050405020304" pitchFamily="18" charset="0"/>
              </a:rPr>
              <a:t>Webb middle school</a:t>
            </a:r>
            <a:endParaRPr kumimoji="0" lang="en-US" sz="2000" b="1" i="0" u="none" strike="noStrike" kern="1200" cap="none" spc="0" normalizeH="0" baseline="0" noProof="0" dirty="0">
              <a:ln>
                <a:noFill/>
              </a:ln>
              <a:solidFill>
                <a:srgbClr val="FF0000"/>
              </a:solidFill>
              <a:effectLst/>
              <a:uLnTx/>
              <a:uFillTx/>
              <a:latin typeface="Calibri" panose="020F0502020204030204"/>
            </a:endParaRPr>
          </a:p>
        </p:txBody>
      </p:sp>
    </p:spTree>
    <p:extLst>
      <p:ext uri="{BB962C8B-B14F-4D97-AF65-F5344CB8AC3E}">
        <p14:creationId xmlns:p14="http://schemas.microsoft.com/office/powerpoint/2010/main" val="140451316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2C0-1649-5644-BDD0-A56F2E38FB51}"/>
              </a:ext>
            </a:extLst>
          </p:cNvPr>
          <p:cNvSpPr>
            <a:spLocks noGrp="1"/>
          </p:cNvSpPr>
          <p:nvPr>
            <p:ph type="title"/>
          </p:nvPr>
        </p:nvSpPr>
        <p:spPr>
          <a:xfrm>
            <a:off x="6024154" y="1783959"/>
            <a:ext cx="6167846" cy="2889114"/>
          </a:xfrm>
        </p:spPr>
        <p:txBody>
          <a:bodyPr vert="horz" lIns="91440" tIns="45720" rIns="91440" bIns="45720" rtlCol="0" anchor="b">
            <a:normAutofit/>
          </a:bodyPr>
          <a:lstStyle/>
          <a:p>
            <a:r>
              <a:rPr lang="en-US" sz="6000" b="1" dirty="0"/>
              <a:t>Location</a:t>
            </a:r>
            <a:br>
              <a:rPr lang="en-US" sz="6000" b="1" dirty="0"/>
            </a:br>
            <a:r>
              <a:rPr lang="en-US" sz="6000" b="1" dirty="0"/>
              <a:t>	</a:t>
            </a:r>
            <a:r>
              <a:rPr lang="en-US" sz="6000" dirty="0"/>
              <a:t>Victims by city</a:t>
            </a:r>
            <a:endParaRPr lang="en-US" sz="6000" b="1" dirty="0"/>
          </a:p>
        </p:txBody>
      </p:sp>
      <p:sp>
        <p:nvSpPr>
          <p:cNvPr id="32" name="Freeform: Shape 3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50706AD-D0B0-4C49-B1A4-DC0A3FAFE9BB}"/>
              </a:ext>
            </a:extLst>
          </p:cNvPr>
          <p:cNvPicPr>
            <a:picLocks noChangeAspect="1"/>
          </p:cNvPicPr>
          <p:nvPr/>
        </p:nvPicPr>
        <p:blipFill rotWithShape="1">
          <a:blip r:embed="rId3"/>
          <a:srcRect l="18956" r="22630"/>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54220247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5" descr="C:\Users\ayuan\AppData\Local\Temp\1534125778(1).png">
            <a:extLst>
              <a:ext uri="{FF2B5EF4-FFF2-40B4-BE49-F238E27FC236}">
                <a16:creationId xmlns:a16="http://schemas.microsoft.com/office/drawing/2014/main" id="{4496D604-5E85-4447-AB5D-626E3EFCE965}"/>
              </a:ext>
            </a:extLst>
          </p:cNvPr>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3269"/>
          <a:stretch/>
        </p:blipFill>
        <p:spPr bwMode="auto">
          <a:xfrm>
            <a:off x="477012" y="1659466"/>
            <a:ext cx="11237976" cy="4718473"/>
          </a:xfrm>
          <a:prstGeom prst="rect">
            <a:avLst/>
          </a:prstGeom>
          <a:noFill/>
        </p:spPr>
      </p:pic>
      <p:sp>
        <p:nvSpPr>
          <p:cNvPr id="6" name="TextBox 5">
            <a:extLst>
              <a:ext uri="{FF2B5EF4-FFF2-40B4-BE49-F238E27FC236}">
                <a16:creationId xmlns:a16="http://schemas.microsoft.com/office/drawing/2014/main" id="{B70C48CE-DB78-1C4B-91D2-1D3334560701}"/>
              </a:ext>
            </a:extLst>
          </p:cNvPr>
          <p:cNvSpPr txBox="1"/>
          <p:nvPr/>
        </p:nvSpPr>
        <p:spPr>
          <a:xfrm>
            <a:off x="477012" y="480058"/>
            <a:ext cx="11237975" cy="523220"/>
          </a:xfrm>
          <a:prstGeom prst="rect">
            <a:avLst/>
          </a:prstGeom>
          <a:noFill/>
        </p:spPr>
        <p:txBody>
          <a:bodyPr wrap="square" rtlCol="0">
            <a:spAutoFit/>
          </a:bodyPr>
          <a:lstStyle/>
          <a:p>
            <a:pPr lvl="0" algn="ctr">
              <a:defRPr/>
            </a:pPr>
            <a:r>
              <a:rPr lang="en-US" sz="2800" b="1" dirty="0">
                <a:latin typeface="+mj-lt"/>
                <a:ea typeface="DengXian" panose="02010600030101010101" pitchFamily="2" charset="-122"/>
                <a:cs typeface="Times New Roman" panose="02020603050405020304" pitchFamily="18" charset="0"/>
              </a:rPr>
              <a:t>Total no. of victims killed and injured by city (</a:t>
            </a:r>
            <a:r>
              <a:rPr lang="en-US" sz="2800" b="1" dirty="0">
                <a:solidFill>
                  <a:schemeClr val="accent2"/>
                </a:solidFill>
                <a:latin typeface="+mj-lt"/>
                <a:ea typeface="DengXian" panose="02010600030101010101" pitchFamily="2" charset="-122"/>
                <a:cs typeface="Times New Roman" panose="02020603050405020304" pitchFamily="18" charset="0"/>
              </a:rPr>
              <a:t>rank by total loss</a:t>
            </a:r>
            <a:r>
              <a:rPr lang="en-US" sz="2800" b="1" dirty="0">
                <a:latin typeface="+mj-lt"/>
                <a:ea typeface="DengXian" panose="02010600030101010101" pitchFamily="2" charset="-122"/>
                <a:cs typeface="Times New Roman" panose="02020603050405020304" pitchFamily="18" charset="0"/>
              </a:rPr>
              <a:t>)</a:t>
            </a:r>
            <a:endParaRPr lang="en-US" sz="2800" b="1" dirty="0">
              <a:latin typeface="+mj-lt"/>
            </a:endParaRPr>
          </a:p>
        </p:txBody>
      </p:sp>
    </p:spTree>
    <p:extLst>
      <p:ext uri="{BB962C8B-B14F-4D97-AF65-F5344CB8AC3E}">
        <p14:creationId xmlns:p14="http://schemas.microsoft.com/office/powerpoint/2010/main" val="11734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C:\Users\ayuan\AppData\Local\Temp\1534125832(1).png">
            <a:extLst>
              <a:ext uri="{FF2B5EF4-FFF2-40B4-BE49-F238E27FC236}">
                <a16:creationId xmlns:a16="http://schemas.microsoft.com/office/drawing/2014/main" id="{67255472-F0C9-4C17-9D0E-9915C36F9636}"/>
              </a:ext>
            </a:extLst>
          </p:cNvPr>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77012" y="1608666"/>
            <a:ext cx="11237976" cy="4769273"/>
          </a:xfrm>
          <a:prstGeom prst="rect">
            <a:avLst/>
          </a:prstGeom>
          <a:noFill/>
        </p:spPr>
      </p:pic>
      <p:sp>
        <p:nvSpPr>
          <p:cNvPr id="6" name="TextBox 5">
            <a:extLst>
              <a:ext uri="{FF2B5EF4-FFF2-40B4-BE49-F238E27FC236}">
                <a16:creationId xmlns:a16="http://schemas.microsoft.com/office/drawing/2014/main" id="{5A1239D8-DA07-C943-BA12-42B4369CFCFD}"/>
              </a:ext>
            </a:extLst>
          </p:cNvPr>
          <p:cNvSpPr txBox="1"/>
          <p:nvPr/>
        </p:nvSpPr>
        <p:spPr>
          <a:xfrm>
            <a:off x="477012" y="480059"/>
            <a:ext cx="11237976" cy="523220"/>
          </a:xfrm>
          <a:prstGeom prst="rect">
            <a:avLst/>
          </a:prstGeom>
          <a:noFill/>
        </p:spPr>
        <p:txBody>
          <a:bodyPr wrap="square" rtlCol="0">
            <a:spAutoFit/>
          </a:bodyPr>
          <a:lstStyle/>
          <a:p>
            <a:pPr lvl="0" algn="ctr">
              <a:defRPr/>
            </a:pPr>
            <a:r>
              <a:rPr lang="en-US" sz="2800" b="1" dirty="0">
                <a:latin typeface="+mj-lt"/>
                <a:ea typeface="DengXian" panose="02010600030101010101" pitchFamily="2" charset="-122"/>
                <a:cs typeface="Times New Roman" panose="02020603050405020304" pitchFamily="18" charset="0"/>
              </a:rPr>
              <a:t>Total no. of victims killed and injured by city (</a:t>
            </a:r>
            <a:r>
              <a:rPr lang="en-US" sz="2800" b="1" dirty="0">
                <a:solidFill>
                  <a:schemeClr val="accent5"/>
                </a:solidFill>
                <a:latin typeface="+mj-lt"/>
                <a:ea typeface="DengXian" panose="02010600030101010101" pitchFamily="2" charset="-122"/>
                <a:cs typeface="Times New Roman" panose="02020603050405020304" pitchFamily="18" charset="0"/>
              </a:rPr>
              <a:t>rank by total violence</a:t>
            </a:r>
            <a:r>
              <a:rPr lang="en-US" sz="2800" b="1" dirty="0">
                <a:latin typeface="+mj-lt"/>
                <a:ea typeface="DengXian"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32699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C:\Users\ayuan\AppData\Local\Temp\1534126150(1).png">
            <a:extLst>
              <a:ext uri="{FF2B5EF4-FFF2-40B4-BE49-F238E27FC236}">
                <a16:creationId xmlns:a16="http://schemas.microsoft.com/office/drawing/2014/main" id="{ED92E5A3-318E-46A3-8681-9F63CD9E15E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7012" y="1143507"/>
            <a:ext cx="11237975" cy="5234433"/>
          </a:xfrm>
          <a:prstGeom prst="rect">
            <a:avLst/>
          </a:prstGeom>
          <a:noFill/>
        </p:spPr>
      </p:pic>
      <p:sp>
        <p:nvSpPr>
          <p:cNvPr id="2" name="TextBox 1">
            <a:extLst>
              <a:ext uri="{FF2B5EF4-FFF2-40B4-BE49-F238E27FC236}">
                <a16:creationId xmlns:a16="http://schemas.microsoft.com/office/drawing/2014/main" id="{66CD428D-9521-8B4B-9CA3-751F6DA27BC5}"/>
              </a:ext>
            </a:extLst>
          </p:cNvPr>
          <p:cNvSpPr txBox="1"/>
          <p:nvPr/>
        </p:nvSpPr>
        <p:spPr>
          <a:xfrm>
            <a:off x="477012" y="480060"/>
            <a:ext cx="11237976" cy="954107"/>
          </a:xfrm>
          <a:prstGeom prst="rect">
            <a:avLst/>
          </a:prstGeom>
          <a:noFill/>
        </p:spPr>
        <p:txBody>
          <a:bodyPr wrap="square" rtlCol="0">
            <a:spAutoFit/>
          </a:bodyPr>
          <a:lstStyle/>
          <a:p>
            <a:pPr lvl="0" algn="ctr">
              <a:defRPr/>
            </a:pPr>
            <a:r>
              <a:rPr lang="en-US" sz="2800" b="1" dirty="0">
                <a:latin typeface="+mj-lt"/>
                <a:ea typeface="DengXian" panose="02010600030101010101" pitchFamily="2" charset="-122"/>
                <a:cs typeface="Times New Roman" panose="02020603050405020304" pitchFamily="18" charset="0"/>
              </a:rPr>
              <a:t>No. of victims killed and injured per 1k people by city </a:t>
            </a:r>
          </a:p>
          <a:p>
            <a:pPr lvl="0" algn="ctr">
              <a:defRPr/>
            </a:pPr>
            <a:r>
              <a:rPr lang="en-US" sz="2800" b="1" dirty="0">
                <a:latin typeface="+mj-lt"/>
                <a:ea typeface="DengXian" panose="02010600030101010101" pitchFamily="2" charset="-122"/>
                <a:cs typeface="Times New Roman" panose="02020603050405020304" pitchFamily="18" charset="0"/>
              </a:rPr>
              <a:t>(</a:t>
            </a:r>
            <a:r>
              <a:rPr lang="en-US" sz="2800" b="1" dirty="0">
                <a:solidFill>
                  <a:schemeClr val="accent2"/>
                </a:solidFill>
                <a:latin typeface="+mj-lt"/>
                <a:ea typeface="DengXian" panose="02010600030101010101" pitchFamily="2" charset="-122"/>
                <a:cs typeface="Times New Roman" panose="02020603050405020304" pitchFamily="18" charset="0"/>
              </a:rPr>
              <a:t>rank by total loss per 1k people</a:t>
            </a:r>
            <a:r>
              <a:rPr lang="en-US" sz="2800" b="1" dirty="0">
                <a:latin typeface="+mj-lt"/>
                <a:ea typeface="DengXian" panose="02010600030101010101" pitchFamily="2" charset="-122"/>
                <a:cs typeface="Times New Roman" panose="02020603050405020304" pitchFamily="18" charset="0"/>
              </a:rPr>
              <a:t>)</a:t>
            </a:r>
            <a:endParaRPr lang="en-US" sz="2800" b="1" dirty="0">
              <a:latin typeface="+mj-lt"/>
            </a:endParaRPr>
          </a:p>
        </p:txBody>
      </p:sp>
    </p:spTree>
    <p:extLst>
      <p:ext uri="{BB962C8B-B14F-4D97-AF65-F5344CB8AC3E}">
        <p14:creationId xmlns:p14="http://schemas.microsoft.com/office/powerpoint/2010/main" val="823638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C:\Users\ayuan\AppData\Local\Temp\1534126179(1).png">
            <a:extLst>
              <a:ext uri="{FF2B5EF4-FFF2-40B4-BE49-F238E27FC236}">
                <a16:creationId xmlns:a16="http://schemas.microsoft.com/office/drawing/2014/main" id="{F1779538-B8DA-49AF-B079-CEABFF1A1D17}"/>
              </a:ext>
            </a:extLst>
          </p:cNvPr>
          <p:cNvPicPr/>
          <p:nvPr/>
        </p:nvPicPr>
        <p:blipFill rotWithShape="1">
          <a:blip r:embed="rId3">
            <a:extLst>
              <a:ext uri="{28A0092B-C50C-407E-A947-70E740481C1C}">
                <a14:useLocalDpi xmlns:a14="http://schemas.microsoft.com/office/drawing/2010/main" val="0"/>
              </a:ext>
            </a:extLst>
          </a:blip>
          <a:srcRect l="1307" t="5087" r="1219"/>
          <a:stretch/>
        </p:blipFill>
        <p:spPr bwMode="auto">
          <a:xfrm>
            <a:off x="477012" y="1270000"/>
            <a:ext cx="11237976" cy="5107940"/>
          </a:xfrm>
          <a:prstGeom prst="rect">
            <a:avLst/>
          </a:prstGeom>
          <a:noFill/>
        </p:spPr>
      </p:pic>
      <p:sp>
        <p:nvSpPr>
          <p:cNvPr id="2" name="TextBox 1">
            <a:extLst>
              <a:ext uri="{FF2B5EF4-FFF2-40B4-BE49-F238E27FC236}">
                <a16:creationId xmlns:a16="http://schemas.microsoft.com/office/drawing/2014/main" id="{1536C4E5-A7C2-ED4E-973C-3156BB4AB129}"/>
              </a:ext>
            </a:extLst>
          </p:cNvPr>
          <p:cNvSpPr txBox="1"/>
          <p:nvPr/>
        </p:nvSpPr>
        <p:spPr>
          <a:xfrm>
            <a:off x="477012" y="480060"/>
            <a:ext cx="11237976" cy="954107"/>
          </a:xfrm>
          <a:prstGeom prst="rect">
            <a:avLst/>
          </a:prstGeom>
          <a:noFill/>
        </p:spPr>
        <p:txBody>
          <a:bodyPr wrap="square" rtlCol="0">
            <a:spAutoFit/>
          </a:bodyPr>
          <a:lstStyle/>
          <a:p>
            <a:pPr lvl="0" algn="ctr">
              <a:defRPr/>
            </a:pPr>
            <a:r>
              <a:rPr lang="en-US" sz="2800" b="1" dirty="0">
                <a:latin typeface="+mj-lt"/>
                <a:ea typeface="DengXian" panose="02010600030101010101" pitchFamily="2" charset="-122"/>
                <a:cs typeface="Times New Roman" panose="02020603050405020304" pitchFamily="18" charset="0"/>
              </a:rPr>
              <a:t>No. of victims killed and injured per 1k people by city </a:t>
            </a:r>
          </a:p>
          <a:p>
            <a:pPr lvl="0" algn="ctr">
              <a:defRPr/>
            </a:pPr>
            <a:r>
              <a:rPr lang="en-US" sz="2800" b="1" dirty="0">
                <a:latin typeface="+mj-lt"/>
                <a:ea typeface="DengXian" panose="02010600030101010101" pitchFamily="2" charset="-122"/>
                <a:cs typeface="Times New Roman" panose="02020603050405020304" pitchFamily="18" charset="0"/>
              </a:rPr>
              <a:t>(</a:t>
            </a:r>
            <a:r>
              <a:rPr lang="en-US" sz="2800" b="1" dirty="0">
                <a:solidFill>
                  <a:schemeClr val="accent5"/>
                </a:solidFill>
                <a:latin typeface="+mj-lt"/>
                <a:ea typeface="DengXian" panose="02010600030101010101" pitchFamily="2" charset="-122"/>
                <a:cs typeface="Times New Roman" panose="02020603050405020304" pitchFamily="18" charset="0"/>
              </a:rPr>
              <a:t>rank by total violence per 1k people</a:t>
            </a:r>
            <a:r>
              <a:rPr lang="en-US" sz="2800" b="1" dirty="0">
                <a:latin typeface="+mj-lt"/>
                <a:ea typeface="DengXian" panose="02010600030101010101" pitchFamily="2" charset="-122"/>
                <a:cs typeface="Times New Roman" panose="02020603050405020304" pitchFamily="18" charset="0"/>
              </a:rPr>
              <a:t>)</a:t>
            </a:r>
            <a:endParaRPr lang="en-US" sz="2800" b="1" dirty="0">
              <a:latin typeface="+mj-lt"/>
            </a:endParaRPr>
          </a:p>
        </p:txBody>
      </p:sp>
    </p:spTree>
    <p:extLst>
      <p:ext uri="{BB962C8B-B14F-4D97-AF65-F5344CB8AC3E}">
        <p14:creationId xmlns:p14="http://schemas.microsoft.com/office/powerpoint/2010/main" val="2916076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CDFD46E-AA9E-E641-9063-878FECB29157}"/>
              </a:ext>
            </a:extLst>
          </p:cNvPr>
          <p:cNvSpPr txBox="1">
            <a:spLocks/>
          </p:cNvSpPr>
          <p:nvPr/>
        </p:nvSpPr>
        <p:spPr>
          <a:xfrm>
            <a:off x="-612514" y="4384952"/>
            <a:ext cx="12804514" cy="1816989"/>
          </a:xfrm>
          <a:prstGeom prst="ellipse">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600"/>
              </a:spcAft>
              <a:defRPr/>
            </a:pPr>
            <a:r>
              <a:rPr lang="en-US" sz="2400" dirty="0">
                <a:solidFill>
                  <a:srgbClr val="FFFFFF"/>
                </a:solidFill>
              </a:rPr>
              <a:t>Cities with more people killed or injured per 1k residents (</a:t>
            </a:r>
            <a:r>
              <a:rPr lang="en-US" sz="2400" dirty="0">
                <a:solidFill>
                  <a:schemeClr val="accent2"/>
                </a:solidFill>
              </a:rPr>
              <a:t>Magnitude)</a:t>
            </a:r>
            <a:r>
              <a:rPr lang="en-US" sz="2400" dirty="0">
                <a:solidFill>
                  <a:srgbClr val="FFFFFF"/>
                </a:solidFill>
              </a:rPr>
              <a:t> </a:t>
            </a:r>
          </a:p>
          <a:p>
            <a:pPr lvl="0" algn="ctr">
              <a:spcAft>
                <a:spcPts val="600"/>
              </a:spcAft>
              <a:defRPr/>
            </a:pPr>
            <a:r>
              <a:rPr lang="en-US" sz="2400" dirty="0">
                <a:solidFill>
                  <a:srgbClr val="FFFFFF"/>
                </a:solidFill>
              </a:rPr>
              <a:t>while fewer number of incidents per 1k residents (</a:t>
            </a:r>
            <a:r>
              <a:rPr lang="en-US" sz="2400" dirty="0">
                <a:solidFill>
                  <a:schemeClr val="accent5"/>
                </a:solidFill>
              </a:rPr>
              <a:t>Pervasiveness</a:t>
            </a:r>
            <a:r>
              <a:rPr lang="en-US" sz="2400" dirty="0">
                <a:solidFill>
                  <a:srgbClr val="FFFFFF"/>
                </a:solidFill>
              </a:rPr>
              <a:t>)</a:t>
            </a:r>
          </a:p>
        </p:txBody>
      </p:sp>
      <p:pic>
        <p:nvPicPr>
          <p:cNvPr id="6" name="图片 5" descr="C:\Users\ayuan\AppData\Local\Temp\1534126206(1).png">
            <a:extLst>
              <a:ext uri="{FF2B5EF4-FFF2-40B4-BE49-F238E27FC236}">
                <a16:creationId xmlns:a16="http://schemas.microsoft.com/office/drawing/2014/main" id="{82287926-2B41-4C96-A20A-3A54AE5947B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64204" y="658817"/>
            <a:ext cx="7726957" cy="3454242"/>
          </a:xfrm>
          <a:prstGeom prst="rect">
            <a:avLst/>
          </a:prstGeom>
          <a:noFill/>
        </p:spPr>
      </p:pic>
    </p:spTree>
    <p:extLst>
      <p:ext uri="{BB962C8B-B14F-4D97-AF65-F5344CB8AC3E}">
        <p14:creationId xmlns:p14="http://schemas.microsoft.com/office/powerpoint/2010/main" val="510921843"/>
      </p:ext>
    </p:extLst>
  </p:cSld>
  <p:clrMapOvr>
    <a:masterClrMapping/>
  </p:clrMapOvr>
  <p:transition spd="slow">
    <p:cover dir="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2C0-1649-5644-BDD0-A56F2E38FB51}"/>
              </a:ext>
            </a:extLst>
          </p:cNvPr>
          <p:cNvSpPr>
            <a:spLocks noGrp="1"/>
          </p:cNvSpPr>
          <p:nvPr>
            <p:ph type="title"/>
          </p:nvPr>
        </p:nvSpPr>
        <p:spPr>
          <a:xfrm>
            <a:off x="5389868" y="3995854"/>
            <a:ext cx="6576755" cy="2076333"/>
          </a:xfrm>
        </p:spPr>
        <p:txBody>
          <a:bodyPr vert="horz" lIns="91440" tIns="45720" rIns="91440" bIns="45720" rtlCol="0" anchor="t">
            <a:normAutofit/>
          </a:bodyPr>
          <a:lstStyle/>
          <a:p>
            <a:r>
              <a:rPr lang="en-US" sz="4800" b="1" dirty="0"/>
              <a:t>Location</a:t>
            </a:r>
            <a:br>
              <a:rPr lang="en-US" sz="4800" b="1" dirty="0"/>
            </a:br>
            <a:r>
              <a:rPr lang="en-US" sz="4800" b="1" dirty="0"/>
              <a:t>	</a:t>
            </a:r>
            <a:r>
              <a:rPr lang="en-US" sz="4800" dirty="0"/>
              <a:t>Incident characteristic</a:t>
            </a:r>
            <a:endParaRPr lang="en-US" sz="4800" b="1" dirty="0"/>
          </a:p>
        </p:txBody>
      </p:sp>
      <p:sp>
        <p:nvSpPr>
          <p:cNvPr id="37" name="Freeform: Shape 36">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6B8108-2D8B-E04D-A3ED-C041833BD419}"/>
              </a:ext>
            </a:extLst>
          </p:cNvPr>
          <p:cNvPicPr>
            <a:picLocks noChangeAspect="1"/>
          </p:cNvPicPr>
          <p:nvPr/>
        </p:nvPicPr>
        <p:blipFill rotWithShape="1">
          <a:blip r:embed="rId2"/>
          <a:srcRect l="20710" r="20292" b="1"/>
          <a:stretch/>
        </p:blipFill>
        <p:spPr>
          <a:xfrm>
            <a:off x="20" y="10"/>
            <a:ext cx="5234499" cy="6210619"/>
          </a:xfrm>
          <a:custGeom>
            <a:avLst/>
            <a:gdLst>
              <a:gd name="connsiteX0" fmla="*/ 1082595 w 5234519"/>
              <a:gd name="connsiteY0" fmla="*/ 0 h 6210629"/>
              <a:gd name="connsiteX1" fmla="*/ 3027450 w 5234519"/>
              <a:gd name="connsiteY1" fmla="*/ 0 h 6210629"/>
              <a:gd name="connsiteX2" fmla="*/ 3291029 w 5234519"/>
              <a:gd name="connsiteY2" fmla="*/ 96471 h 6210629"/>
              <a:gd name="connsiteX3" fmla="*/ 5234519 w 5234519"/>
              <a:gd name="connsiteY3" fmla="*/ 3028517 h 6210629"/>
              <a:gd name="connsiteX4" fmla="*/ 2052407 w 5234519"/>
              <a:gd name="connsiteY4" fmla="*/ 6210629 h 6210629"/>
              <a:gd name="connsiteX5" fmla="*/ 28288 w 5234519"/>
              <a:gd name="connsiteY5" fmla="*/ 5483989 h 6210629"/>
              <a:gd name="connsiteX6" fmla="*/ 0 w 5234519"/>
              <a:gd name="connsiteY6" fmla="*/ 5458279 h 6210629"/>
              <a:gd name="connsiteX7" fmla="*/ 0 w 5234519"/>
              <a:gd name="connsiteY7" fmla="*/ 598754 h 6210629"/>
              <a:gd name="connsiteX8" fmla="*/ 28288 w 5234519"/>
              <a:gd name="connsiteY8" fmla="*/ 573044 h 6210629"/>
              <a:gd name="connsiteX9" fmla="*/ 958290 w 5234519"/>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Tree>
    <p:extLst>
      <p:ext uri="{BB962C8B-B14F-4D97-AF65-F5344CB8AC3E}">
        <p14:creationId xmlns:p14="http://schemas.microsoft.com/office/powerpoint/2010/main" val="25238264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D746118-5CC8-5C4F-BF0D-E3F21F82287D}"/>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a:solidFill>
                  <a:srgbClr val="FFFFFF"/>
                </a:solidFill>
                <a:latin typeface="+mj-lt"/>
                <a:ea typeface="+mj-ea"/>
                <a:cs typeface="+mj-cs"/>
              </a:rPr>
              <a:t>Incident characteristic in Texas total </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ADAF0EC-3E21-8B44-8810-2C1DC56C93BE}"/>
              </a:ext>
            </a:extLst>
          </p:cNvPr>
          <p:cNvPicPr>
            <a:picLocks noChangeAspect="1"/>
          </p:cNvPicPr>
          <p:nvPr/>
        </p:nvPicPr>
        <p:blipFill>
          <a:blip r:embed="rId2"/>
          <a:stretch>
            <a:fillRect/>
          </a:stretch>
        </p:blipFill>
        <p:spPr>
          <a:xfrm>
            <a:off x="5909734" y="14852"/>
            <a:ext cx="5063066" cy="6865178"/>
          </a:xfrm>
          <a:prstGeom prst="rect">
            <a:avLst/>
          </a:prstGeom>
        </p:spPr>
      </p:pic>
    </p:spTree>
    <p:extLst>
      <p:ext uri="{BB962C8B-B14F-4D97-AF65-F5344CB8AC3E}">
        <p14:creationId xmlns:p14="http://schemas.microsoft.com/office/powerpoint/2010/main" val="1977134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9412C79-D44D-F84D-86CE-055AD7B4F16B}"/>
              </a:ext>
            </a:extLst>
          </p:cNvPr>
          <p:cNvSpPr txBox="1"/>
          <p:nvPr/>
        </p:nvSpPr>
        <p:spPr>
          <a:xfrm>
            <a:off x="8120952" y="1122363"/>
            <a:ext cx="3766250"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100" kern="1200" dirty="0">
                <a:solidFill>
                  <a:srgbClr val="FFFFFF"/>
                </a:solidFill>
                <a:latin typeface="+mj-lt"/>
                <a:ea typeface="+mj-ea"/>
                <a:cs typeface="+mj-cs"/>
              </a:rPr>
              <a:t>Incident characteristic by city </a:t>
            </a:r>
          </a:p>
        </p:txBody>
      </p:sp>
      <p:pic>
        <p:nvPicPr>
          <p:cNvPr id="3" name="Picture 2">
            <a:extLst>
              <a:ext uri="{FF2B5EF4-FFF2-40B4-BE49-F238E27FC236}">
                <a16:creationId xmlns:a16="http://schemas.microsoft.com/office/drawing/2014/main" id="{D01F1521-592E-EF45-A4A3-1AE12B976620}"/>
              </a:ext>
            </a:extLst>
          </p:cNvPr>
          <p:cNvPicPr>
            <a:picLocks noChangeAspect="1"/>
          </p:cNvPicPr>
          <p:nvPr/>
        </p:nvPicPr>
        <p:blipFill>
          <a:blip r:embed="rId2"/>
          <a:stretch>
            <a:fillRect/>
          </a:stretch>
        </p:blipFill>
        <p:spPr>
          <a:xfrm>
            <a:off x="290539" y="0"/>
            <a:ext cx="6976769" cy="6854675"/>
          </a:xfrm>
          <a:prstGeom prst="rect">
            <a:avLst/>
          </a:prstGeom>
        </p:spPr>
      </p:pic>
    </p:spTree>
    <p:extLst>
      <p:ext uri="{BB962C8B-B14F-4D97-AF65-F5344CB8AC3E}">
        <p14:creationId xmlns:p14="http://schemas.microsoft.com/office/powerpoint/2010/main" val="390146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11EA568-D6AC-5E48-A2BF-B37EB922F336}"/>
              </a:ext>
            </a:extLst>
          </p:cNvPr>
          <p:cNvSpPr txBox="1"/>
          <p:nvPr/>
        </p:nvSpPr>
        <p:spPr>
          <a:xfrm>
            <a:off x="838200" y="963877"/>
            <a:ext cx="3494362" cy="4930246"/>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4472C4"/>
                </a:solidFill>
                <a:effectLst/>
                <a:uLnTx/>
                <a:uFillTx/>
                <a:latin typeface="Calibri Light" panose="020F0302020204030204"/>
                <a:ea typeface="+mn-ea"/>
                <a:cs typeface="+mn-cs"/>
              </a:rPr>
              <a:t>Contents</a:t>
            </a:r>
          </a:p>
        </p:txBody>
      </p:sp>
      <p:cxnSp>
        <p:nvCxnSpPr>
          <p:cNvPr id="28" name="Straight Connector 27">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A25907-EA7A-9E41-BE12-BEC3F1056073}"/>
              </a:ext>
            </a:extLst>
          </p:cNvPr>
          <p:cNvSpPr txBox="1"/>
          <p:nvPr/>
        </p:nvSpPr>
        <p:spPr>
          <a:xfrm>
            <a:off x="4976031" y="963877"/>
            <a:ext cx="6377769" cy="4930246"/>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Project goals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Data Overview</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Time Series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Location</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t>Suspect and Victim</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Hans" sz="2400" b="0" i="0" u="none" strike="noStrike" kern="1200" cap="none" spc="0" normalizeH="0" baseline="0" noProof="0" dirty="0">
                <a:ln>
                  <a:noFill/>
                </a:ln>
                <a:solidFill>
                  <a:srgbClr val="000000"/>
                </a:solidFill>
                <a:effectLst/>
                <a:uLnTx/>
                <a:uFillTx/>
                <a:latin typeface="Calibri" panose="020F0502020204030204"/>
                <a:ea typeface="等线" panose="02010600030101010101" pitchFamily="2" charset="-122"/>
                <a:cs typeface="+mn-cs"/>
              </a:rPr>
              <a:t>Conclusion</a:t>
            </a:r>
          </a:p>
        </p:txBody>
      </p:sp>
    </p:spTree>
    <p:extLst>
      <p:ext uri="{BB962C8B-B14F-4D97-AF65-F5344CB8AC3E}">
        <p14:creationId xmlns:p14="http://schemas.microsoft.com/office/powerpoint/2010/main" val="2740530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42C0-1649-5644-BDD0-A56F2E38FB51}"/>
              </a:ext>
            </a:extLst>
          </p:cNvPr>
          <p:cNvSpPr>
            <a:spLocks noGrp="1"/>
          </p:cNvSpPr>
          <p:nvPr>
            <p:ph type="title"/>
          </p:nvPr>
        </p:nvSpPr>
        <p:spPr>
          <a:xfrm>
            <a:off x="6024154" y="988092"/>
            <a:ext cx="6019218" cy="2889114"/>
          </a:xfrm>
        </p:spPr>
        <p:txBody>
          <a:bodyPr vert="horz" lIns="91440" tIns="45720" rIns="91440" bIns="45720" rtlCol="0" anchor="b">
            <a:normAutofit/>
          </a:bodyPr>
          <a:lstStyle/>
          <a:p>
            <a:r>
              <a:rPr lang="en-US" sz="6000" b="1" dirty="0"/>
              <a:t>Suspect and Victim</a:t>
            </a:r>
          </a:p>
        </p:txBody>
      </p:sp>
      <p:sp>
        <p:nvSpPr>
          <p:cNvPr id="22"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4">
            <a:extLst>
              <a:ext uri="{FF2B5EF4-FFF2-40B4-BE49-F238E27FC236}">
                <a16:creationId xmlns:a16="http://schemas.microsoft.com/office/drawing/2014/main" id="{83D4E90E-BDD9-7349-9DCC-61FEE444847E}"/>
              </a:ext>
            </a:extLst>
          </p:cNvPr>
          <p:cNvPicPr>
            <a:picLocks noChangeAspect="1"/>
          </p:cNvPicPr>
          <p:nvPr/>
        </p:nvPicPr>
        <p:blipFill rotWithShape="1">
          <a:blip r:embed="rId2"/>
          <a:srcRect l="15291" r="18390" b="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57516688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FCCB9-9FD9-6D40-999F-46510A5B8D5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Age Distribution of Suspect</a:t>
            </a:r>
          </a:p>
        </p:txBody>
      </p:sp>
      <p:pic>
        <p:nvPicPr>
          <p:cNvPr id="11" name="Content Placeholder 10">
            <a:extLst>
              <a:ext uri="{FF2B5EF4-FFF2-40B4-BE49-F238E27FC236}">
                <a16:creationId xmlns:a16="http://schemas.microsoft.com/office/drawing/2014/main" id="{F5483EE1-2678-4848-BF91-726A49BF0C55}"/>
              </a:ext>
            </a:extLst>
          </p:cNvPr>
          <p:cNvPicPr>
            <a:picLocks noGrp="1" noChangeAspect="1"/>
          </p:cNvPicPr>
          <p:nvPr>
            <p:ph idx="1"/>
          </p:nvPr>
        </p:nvPicPr>
        <p:blipFill>
          <a:blip r:embed="rId2"/>
          <a:stretch>
            <a:fillRect/>
          </a:stretch>
        </p:blipFill>
        <p:spPr>
          <a:xfrm>
            <a:off x="4032514" y="1173237"/>
            <a:ext cx="7895168" cy="4511525"/>
          </a:xfrm>
        </p:spPr>
      </p:pic>
    </p:spTree>
    <p:extLst>
      <p:ext uri="{BB962C8B-B14F-4D97-AF65-F5344CB8AC3E}">
        <p14:creationId xmlns:p14="http://schemas.microsoft.com/office/powerpoint/2010/main" val="162760289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CACDE8-103D-1341-B18D-7A182C452D60}"/>
              </a:ext>
            </a:extLst>
          </p:cNvPr>
          <p:cNvSpPr/>
          <p:nvPr/>
        </p:nvSpPr>
        <p:spPr>
          <a:xfrm>
            <a:off x="10178443"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CDFD46E-AA9E-E641-9063-878FECB29157}"/>
              </a:ext>
            </a:extLst>
          </p:cNvPr>
          <p:cNvSpPr txBox="1">
            <a:spLocks/>
          </p:cNvSpPr>
          <p:nvPr/>
        </p:nvSpPr>
        <p:spPr>
          <a:xfrm>
            <a:off x="8802266"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Age Distribution of Victim</a:t>
            </a:r>
          </a:p>
        </p:txBody>
      </p:sp>
      <p:pic>
        <p:nvPicPr>
          <p:cNvPr id="7" name="Content Placeholder 4">
            <a:extLst>
              <a:ext uri="{FF2B5EF4-FFF2-40B4-BE49-F238E27FC236}">
                <a16:creationId xmlns:a16="http://schemas.microsoft.com/office/drawing/2014/main" id="{179C92E9-A397-784A-94D3-C57453A1D834}"/>
              </a:ext>
            </a:extLst>
          </p:cNvPr>
          <p:cNvPicPr>
            <a:picLocks noGrp="1" noChangeAspect="1"/>
          </p:cNvPicPr>
          <p:nvPr>
            <p:ph idx="1"/>
          </p:nvPr>
        </p:nvPicPr>
        <p:blipFill>
          <a:blip r:embed="rId2"/>
          <a:stretch>
            <a:fillRect/>
          </a:stretch>
        </p:blipFill>
        <p:spPr>
          <a:xfrm>
            <a:off x="392487" y="1204150"/>
            <a:ext cx="7772399" cy="4449697"/>
          </a:xfrm>
          <a:prstGeom prst="rect">
            <a:avLst/>
          </a:prstGeom>
        </p:spPr>
      </p:pic>
    </p:spTree>
    <p:extLst>
      <p:ext uri="{BB962C8B-B14F-4D97-AF65-F5344CB8AC3E}">
        <p14:creationId xmlns:p14="http://schemas.microsoft.com/office/powerpoint/2010/main" val="3345085620"/>
      </p:ext>
    </p:extLst>
  </p:cSld>
  <p:clrMapOvr>
    <a:masterClrMapping/>
  </p:clrMapOvr>
  <p:transition spd="slow">
    <p:cover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33BC8E-9AA9-A44D-B342-48E085B4C765}"/>
              </a:ext>
            </a:extLst>
          </p:cNvPr>
          <p:cNvSpPr/>
          <p:nvPr/>
        </p:nvSpPr>
        <p:spPr>
          <a:xfrm flipH="1">
            <a:off x="5875866" y="16934"/>
            <a:ext cx="135468"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DD87475-21F0-9B4C-9A5D-E12F88E12065}"/>
              </a:ext>
            </a:extLst>
          </p:cNvPr>
          <p:cNvSpPr>
            <a:spLocks noGrp="1"/>
          </p:cNvSpPr>
          <p:nvPr>
            <p:ph type="title"/>
          </p:nvPr>
        </p:nvSpPr>
        <p:spPr>
          <a:xfrm>
            <a:off x="4567423" y="2091296"/>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Age Distribution of Suspect and Victim</a:t>
            </a:r>
          </a:p>
        </p:txBody>
      </p:sp>
      <p:pic>
        <p:nvPicPr>
          <p:cNvPr id="8" name="Content Placeholder 4">
            <a:extLst>
              <a:ext uri="{FF2B5EF4-FFF2-40B4-BE49-F238E27FC236}">
                <a16:creationId xmlns:a16="http://schemas.microsoft.com/office/drawing/2014/main" id="{A93567CC-7B94-A949-A87F-C47EAE8B417B}"/>
              </a:ext>
            </a:extLst>
          </p:cNvPr>
          <p:cNvPicPr>
            <a:picLocks noChangeAspect="1"/>
          </p:cNvPicPr>
          <p:nvPr/>
        </p:nvPicPr>
        <p:blipFill>
          <a:blip r:embed="rId2"/>
          <a:stretch>
            <a:fillRect/>
          </a:stretch>
        </p:blipFill>
        <p:spPr>
          <a:xfrm>
            <a:off x="-92798" y="2404422"/>
            <a:ext cx="4512397" cy="2583345"/>
          </a:xfrm>
          <a:prstGeom prst="rect">
            <a:avLst/>
          </a:prstGeom>
        </p:spPr>
      </p:pic>
      <p:pic>
        <p:nvPicPr>
          <p:cNvPr id="12" name="Content Placeholder 11">
            <a:extLst>
              <a:ext uri="{FF2B5EF4-FFF2-40B4-BE49-F238E27FC236}">
                <a16:creationId xmlns:a16="http://schemas.microsoft.com/office/drawing/2014/main" id="{519F9982-4540-3A47-A58A-2DC8D54A3513}"/>
              </a:ext>
            </a:extLst>
          </p:cNvPr>
          <p:cNvPicPr>
            <a:picLocks noGrp="1" noChangeAspect="1"/>
          </p:cNvPicPr>
          <p:nvPr>
            <p:ph idx="1"/>
          </p:nvPr>
        </p:nvPicPr>
        <p:blipFill>
          <a:blip r:embed="rId3"/>
          <a:stretch>
            <a:fillRect/>
          </a:stretch>
        </p:blipFill>
        <p:spPr>
          <a:xfrm>
            <a:off x="7467601" y="2266437"/>
            <a:ext cx="5003798" cy="2859314"/>
          </a:xfrm>
        </p:spPr>
      </p:pic>
      <p:pic>
        <p:nvPicPr>
          <p:cNvPr id="13" name="Content Placeholder 11">
            <a:extLst>
              <a:ext uri="{FF2B5EF4-FFF2-40B4-BE49-F238E27FC236}">
                <a16:creationId xmlns:a16="http://schemas.microsoft.com/office/drawing/2014/main" id="{EA517C5A-053F-894D-B664-0E7ACDD512F2}"/>
              </a:ext>
            </a:extLst>
          </p:cNvPr>
          <p:cNvPicPr>
            <a:picLocks noChangeAspect="1"/>
          </p:cNvPicPr>
          <p:nvPr/>
        </p:nvPicPr>
        <p:blipFill>
          <a:blip r:embed="rId3"/>
          <a:stretch>
            <a:fillRect/>
          </a:stretch>
        </p:blipFill>
        <p:spPr>
          <a:xfrm>
            <a:off x="7620001" y="2418837"/>
            <a:ext cx="5003798" cy="2859314"/>
          </a:xfrm>
          <a:prstGeom prst="rect">
            <a:avLst/>
          </a:prstGeom>
        </p:spPr>
      </p:pic>
      <p:pic>
        <p:nvPicPr>
          <p:cNvPr id="14" name="Content Placeholder 11">
            <a:extLst>
              <a:ext uri="{FF2B5EF4-FFF2-40B4-BE49-F238E27FC236}">
                <a16:creationId xmlns:a16="http://schemas.microsoft.com/office/drawing/2014/main" id="{959FD174-DB59-274E-95EA-BA7278788C89}"/>
              </a:ext>
            </a:extLst>
          </p:cNvPr>
          <p:cNvPicPr>
            <a:picLocks noChangeAspect="1"/>
          </p:cNvPicPr>
          <p:nvPr/>
        </p:nvPicPr>
        <p:blipFill>
          <a:blip r:embed="rId3"/>
          <a:stretch>
            <a:fillRect/>
          </a:stretch>
        </p:blipFill>
        <p:spPr>
          <a:xfrm>
            <a:off x="7615425" y="2266437"/>
            <a:ext cx="5003798" cy="2859314"/>
          </a:xfrm>
          <a:prstGeom prst="rect">
            <a:avLst/>
          </a:prstGeom>
        </p:spPr>
      </p:pic>
    </p:spTree>
    <p:extLst>
      <p:ext uri="{BB962C8B-B14F-4D97-AF65-F5344CB8AC3E}">
        <p14:creationId xmlns:p14="http://schemas.microsoft.com/office/powerpoint/2010/main" val="749349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a:solidFill>
                  <a:schemeClr val="accent1"/>
                </a:solidFill>
              </a:rPr>
              <a:t>Victim Age group percentage</a:t>
            </a:r>
            <a:endParaRPr lang="en-US" sz="36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1395CB-EF6E-6743-9337-DE52CC12DE67}"/>
              </a:ext>
            </a:extLst>
          </p:cNvPr>
          <p:cNvPicPr>
            <a:picLocks noChangeAspect="1"/>
          </p:cNvPicPr>
          <p:nvPr/>
        </p:nvPicPr>
        <p:blipFill>
          <a:blip r:embed="rId2"/>
          <a:stretch>
            <a:fillRect/>
          </a:stretch>
        </p:blipFill>
        <p:spPr>
          <a:xfrm>
            <a:off x="8139685" y="320040"/>
            <a:ext cx="3730751" cy="6217920"/>
          </a:xfrm>
          <a:prstGeom prst="rect">
            <a:avLst/>
          </a:prstGeom>
        </p:spPr>
      </p:pic>
      <p:sp>
        <p:nvSpPr>
          <p:cNvPr id="15" name="Content Placeholder 2">
            <a:extLst>
              <a:ext uri="{FF2B5EF4-FFF2-40B4-BE49-F238E27FC236}">
                <a16:creationId xmlns:a16="http://schemas.microsoft.com/office/drawing/2014/main" id="{FD675823-396F-2E40-85AB-ACF507A13346}"/>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linkClick r:id="rId3" action="ppaction://hlinksldjump"/>
              </a:rPr>
              <a:t>Robbery</a:t>
            </a:r>
            <a:endParaRPr lang="en-US" sz="2400" dirty="0"/>
          </a:p>
          <a:p>
            <a:r>
              <a:rPr lang="en-US" sz="2400" dirty="0">
                <a:hlinkClick r:id="rId4" action="ppaction://hlinksldjump"/>
              </a:rPr>
              <a:t>drive by</a:t>
            </a:r>
            <a:endParaRPr lang="en-US" sz="2400" dirty="0"/>
          </a:p>
          <a:p>
            <a:r>
              <a:rPr lang="en-US" sz="2400" dirty="0">
                <a:hlinkClick r:id="rId5" action="ppaction://hlinksldjump"/>
              </a:rPr>
              <a:t>mass-shooting</a:t>
            </a:r>
            <a:endParaRPr lang="en-US" sz="2400" dirty="0"/>
          </a:p>
        </p:txBody>
      </p:sp>
    </p:spTree>
    <p:extLst>
      <p:ext uri="{BB962C8B-B14F-4D97-AF65-F5344CB8AC3E}">
        <p14:creationId xmlns:p14="http://schemas.microsoft.com/office/powerpoint/2010/main" val="220075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Age group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F35EBD-1016-8543-B6E3-C9643B239DE3}"/>
              </a:ext>
            </a:extLst>
          </p:cNvPr>
          <p:cNvPicPr>
            <a:picLocks noChangeAspect="1"/>
          </p:cNvPicPr>
          <p:nvPr/>
        </p:nvPicPr>
        <p:blipFill>
          <a:blip r:embed="rId2"/>
          <a:stretch>
            <a:fillRect/>
          </a:stretch>
        </p:blipFill>
        <p:spPr>
          <a:xfrm>
            <a:off x="8139684" y="320040"/>
            <a:ext cx="3730752" cy="6217920"/>
          </a:xfrm>
          <a:prstGeom prst="rect">
            <a:avLst/>
          </a:prstGeom>
        </p:spPr>
      </p:pic>
      <p:sp>
        <p:nvSpPr>
          <p:cNvPr id="12" name="Content Placeholder 2">
            <a:extLst>
              <a:ext uri="{FF2B5EF4-FFF2-40B4-BE49-F238E27FC236}">
                <a16:creationId xmlns:a16="http://schemas.microsoft.com/office/drawing/2014/main" id="{329A68F2-3B35-1440-AD56-BBCD2B0A4EA1}"/>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hlinkClick r:id="rId3" action="ppaction://hlinksldjump"/>
              </a:rPr>
              <a:t>Robbery</a:t>
            </a:r>
            <a:endParaRPr lang="en-US" sz="2400"/>
          </a:p>
          <a:p>
            <a:r>
              <a:rPr lang="en-US" sz="2400">
                <a:hlinkClick r:id="rId4" action="ppaction://hlinksldjump"/>
              </a:rPr>
              <a:t>drive by</a:t>
            </a:r>
            <a:endParaRPr lang="en-US" sz="2400"/>
          </a:p>
          <a:p>
            <a:r>
              <a:rPr lang="en-US" sz="2400">
                <a:hlinkClick r:id="rId5" action="ppaction://hlinksldjump"/>
              </a:rPr>
              <a:t>mass-shooting</a:t>
            </a:r>
            <a:endParaRPr lang="en-US" sz="2400" dirty="0"/>
          </a:p>
        </p:txBody>
      </p:sp>
    </p:spTree>
    <p:extLst>
      <p:ext uri="{BB962C8B-B14F-4D97-AF65-F5344CB8AC3E}">
        <p14:creationId xmlns:p14="http://schemas.microsoft.com/office/powerpoint/2010/main" val="2684633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Age group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FD3E74-8015-1845-8907-3B3DDA190FE9}"/>
              </a:ext>
            </a:extLst>
          </p:cNvPr>
          <p:cNvSpPr>
            <a:spLocks noGrp="1"/>
          </p:cNvSpPr>
          <p:nvPr>
            <p:ph idx="1"/>
          </p:nvPr>
        </p:nvSpPr>
        <p:spPr>
          <a:xfrm>
            <a:off x="4976032" y="963877"/>
            <a:ext cx="2373036" cy="4930246"/>
          </a:xfrm>
        </p:spPr>
        <p:txBody>
          <a:bodyPr anchor="ctr">
            <a:normAutofit/>
          </a:bodyPr>
          <a:lstStyle/>
          <a:p>
            <a:r>
              <a:rPr lang="en-US" sz="2400" dirty="0">
                <a:hlinkClick r:id="rId2" action="ppaction://hlinksldjump"/>
              </a:rPr>
              <a:t>Robbery</a:t>
            </a:r>
            <a:endParaRPr lang="en-US" sz="2400" dirty="0"/>
          </a:p>
          <a:p>
            <a:r>
              <a:rPr lang="en-US" sz="2400" dirty="0">
                <a:hlinkClick r:id="rId3" action="ppaction://hlinksldjump"/>
              </a:rPr>
              <a:t>drive by</a:t>
            </a:r>
            <a:endParaRPr lang="en-US" sz="2400" dirty="0"/>
          </a:p>
          <a:p>
            <a:r>
              <a:rPr lang="en-US" sz="2400" dirty="0">
                <a:hlinkClick r:id="rId4" action="ppaction://hlinksldjump"/>
              </a:rPr>
              <a:t>mass-shooting</a:t>
            </a:r>
            <a:endParaRPr lang="en-US" sz="2400" dirty="0"/>
          </a:p>
        </p:txBody>
      </p:sp>
      <p:pic>
        <p:nvPicPr>
          <p:cNvPr id="6" name="Picture 5">
            <a:extLst>
              <a:ext uri="{FF2B5EF4-FFF2-40B4-BE49-F238E27FC236}">
                <a16:creationId xmlns:a16="http://schemas.microsoft.com/office/drawing/2014/main" id="{E21936E7-0FDA-CC4D-B76E-7233F25FD3F4}"/>
              </a:ext>
            </a:extLst>
          </p:cNvPr>
          <p:cNvPicPr>
            <a:picLocks noChangeAspect="1"/>
          </p:cNvPicPr>
          <p:nvPr/>
        </p:nvPicPr>
        <p:blipFill>
          <a:blip r:embed="rId5"/>
          <a:stretch>
            <a:fillRect/>
          </a:stretch>
        </p:blipFill>
        <p:spPr>
          <a:xfrm>
            <a:off x="8139684" y="320040"/>
            <a:ext cx="3730752" cy="6217920"/>
          </a:xfrm>
          <a:prstGeom prst="rect">
            <a:avLst/>
          </a:prstGeom>
        </p:spPr>
      </p:pic>
    </p:spTree>
    <p:extLst>
      <p:ext uri="{BB962C8B-B14F-4D97-AF65-F5344CB8AC3E}">
        <p14:creationId xmlns:p14="http://schemas.microsoft.com/office/powerpoint/2010/main" val="108979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Gender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D675823-396F-2E40-85AB-ACF507A13346}"/>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linkClick r:id="rId2" action="ppaction://hlinksldjump"/>
              </a:rPr>
              <a:t>Robbery</a:t>
            </a:r>
            <a:endParaRPr lang="en-US" sz="2400" dirty="0"/>
          </a:p>
          <a:p>
            <a:r>
              <a:rPr lang="en-US" sz="2400" dirty="0">
                <a:hlinkClick r:id="rId3" action="ppaction://hlinksldjump"/>
              </a:rPr>
              <a:t>drive by</a:t>
            </a:r>
            <a:endParaRPr lang="en-US" sz="2400" dirty="0"/>
          </a:p>
          <a:p>
            <a:r>
              <a:rPr lang="en-US" sz="2400" dirty="0">
                <a:hlinkClick r:id="rId4" action="ppaction://hlinksldjump"/>
              </a:rPr>
              <a:t>mass-shooting</a:t>
            </a:r>
            <a:endParaRPr lang="en-US" sz="2400" dirty="0"/>
          </a:p>
        </p:txBody>
      </p:sp>
      <p:pic>
        <p:nvPicPr>
          <p:cNvPr id="4" name="Picture 3">
            <a:extLst>
              <a:ext uri="{FF2B5EF4-FFF2-40B4-BE49-F238E27FC236}">
                <a16:creationId xmlns:a16="http://schemas.microsoft.com/office/drawing/2014/main" id="{0EAEC9B5-6AFE-7041-A047-ABBC66F159AC}"/>
              </a:ext>
            </a:extLst>
          </p:cNvPr>
          <p:cNvPicPr>
            <a:picLocks noChangeAspect="1"/>
          </p:cNvPicPr>
          <p:nvPr/>
        </p:nvPicPr>
        <p:blipFill>
          <a:blip r:embed="rId5"/>
          <a:stretch>
            <a:fillRect/>
          </a:stretch>
        </p:blipFill>
        <p:spPr>
          <a:xfrm>
            <a:off x="8139684" y="320040"/>
            <a:ext cx="3730752" cy="6217920"/>
          </a:xfrm>
          <a:prstGeom prst="rect">
            <a:avLst/>
          </a:prstGeom>
        </p:spPr>
      </p:pic>
    </p:spTree>
    <p:extLst>
      <p:ext uri="{BB962C8B-B14F-4D97-AF65-F5344CB8AC3E}">
        <p14:creationId xmlns:p14="http://schemas.microsoft.com/office/powerpoint/2010/main" val="102560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Gender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02AC6B35-FA88-0D47-92D7-CB14292CD12D}"/>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linkClick r:id="rId2" action="ppaction://hlinksldjump"/>
              </a:rPr>
              <a:t>Robbery</a:t>
            </a:r>
            <a:endParaRPr lang="en-US" sz="2400" dirty="0"/>
          </a:p>
          <a:p>
            <a:r>
              <a:rPr lang="en-US" sz="2400" dirty="0">
                <a:hlinkClick r:id="rId3" action="ppaction://hlinksldjump"/>
              </a:rPr>
              <a:t>drive by</a:t>
            </a:r>
            <a:endParaRPr lang="en-US" sz="2400" dirty="0"/>
          </a:p>
          <a:p>
            <a:r>
              <a:rPr lang="en-US" sz="2400" dirty="0">
                <a:hlinkClick r:id="rId4" action="ppaction://hlinksldjump"/>
              </a:rPr>
              <a:t>mass-shooting</a:t>
            </a:r>
            <a:endParaRPr lang="en-US" sz="2400" dirty="0"/>
          </a:p>
        </p:txBody>
      </p:sp>
      <p:pic>
        <p:nvPicPr>
          <p:cNvPr id="4" name="Picture 3">
            <a:extLst>
              <a:ext uri="{FF2B5EF4-FFF2-40B4-BE49-F238E27FC236}">
                <a16:creationId xmlns:a16="http://schemas.microsoft.com/office/drawing/2014/main" id="{C360FB9F-862B-6647-BC60-99484C5CF3DA}"/>
              </a:ext>
            </a:extLst>
          </p:cNvPr>
          <p:cNvPicPr>
            <a:picLocks noChangeAspect="1"/>
          </p:cNvPicPr>
          <p:nvPr/>
        </p:nvPicPr>
        <p:blipFill>
          <a:blip r:embed="rId5"/>
          <a:stretch>
            <a:fillRect/>
          </a:stretch>
        </p:blipFill>
        <p:spPr>
          <a:xfrm>
            <a:off x="8139684" y="320040"/>
            <a:ext cx="3730752" cy="6217920"/>
          </a:xfrm>
          <a:prstGeom prst="rect">
            <a:avLst/>
          </a:prstGeom>
        </p:spPr>
      </p:pic>
    </p:spTree>
    <p:extLst>
      <p:ext uri="{BB962C8B-B14F-4D97-AF65-F5344CB8AC3E}">
        <p14:creationId xmlns:p14="http://schemas.microsoft.com/office/powerpoint/2010/main" val="319707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0AE36-2F4A-8E4E-8D7E-1C77F8290E37}"/>
              </a:ext>
            </a:extLst>
          </p:cNvPr>
          <p:cNvSpPr>
            <a:spLocks noGrp="1"/>
          </p:cNvSpPr>
          <p:nvPr>
            <p:ph type="title"/>
          </p:nvPr>
        </p:nvSpPr>
        <p:spPr>
          <a:xfrm>
            <a:off x="838200" y="963877"/>
            <a:ext cx="3494362" cy="4930246"/>
          </a:xfrm>
        </p:spPr>
        <p:txBody>
          <a:bodyPr>
            <a:normAutofit/>
          </a:bodyPr>
          <a:lstStyle/>
          <a:p>
            <a:pPr algn="r"/>
            <a:r>
              <a:rPr lang="en-US" sz="3600" dirty="0">
                <a:solidFill>
                  <a:schemeClr val="accent1"/>
                </a:solidFill>
              </a:rPr>
              <a:t>Victim Gender percentage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79D0E7F-A2DA-804C-818E-AD7AEBCF2D13}"/>
              </a:ext>
            </a:extLst>
          </p:cNvPr>
          <p:cNvSpPr txBox="1">
            <a:spLocks/>
          </p:cNvSpPr>
          <p:nvPr/>
        </p:nvSpPr>
        <p:spPr>
          <a:xfrm>
            <a:off x="4976032" y="963877"/>
            <a:ext cx="2373036"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hlinkClick r:id="rId2" action="ppaction://hlinksldjump"/>
              </a:rPr>
              <a:t>Robbery</a:t>
            </a:r>
            <a:endParaRPr lang="en-US" sz="2400" dirty="0"/>
          </a:p>
          <a:p>
            <a:r>
              <a:rPr lang="en-US" sz="2400" dirty="0">
                <a:hlinkClick r:id="rId3" action="ppaction://hlinksldjump"/>
              </a:rPr>
              <a:t>drive by</a:t>
            </a:r>
            <a:endParaRPr lang="en-US" sz="2400" dirty="0"/>
          </a:p>
          <a:p>
            <a:r>
              <a:rPr lang="en-US" sz="2400" dirty="0">
                <a:hlinkClick r:id="rId4" action="ppaction://hlinksldjump"/>
              </a:rPr>
              <a:t>mass-shooting</a:t>
            </a:r>
            <a:endParaRPr lang="en-US" sz="2400" dirty="0"/>
          </a:p>
        </p:txBody>
      </p:sp>
      <p:pic>
        <p:nvPicPr>
          <p:cNvPr id="11" name="Picture 10">
            <a:extLst>
              <a:ext uri="{FF2B5EF4-FFF2-40B4-BE49-F238E27FC236}">
                <a16:creationId xmlns:a16="http://schemas.microsoft.com/office/drawing/2014/main" id="{37AE6F8C-9E63-CC4B-A44B-DDC1A4DC82EC}"/>
              </a:ext>
            </a:extLst>
          </p:cNvPr>
          <p:cNvPicPr>
            <a:picLocks noChangeAspect="1"/>
          </p:cNvPicPr>
          <p:nvPr/>
        </p:nvPicPr>
        <p:blipFill>
          <a:blip r:embed="rId5"/>
          <a:stretch>
            <a:fillRect/>
          </a:stretch>
        </p:blipFill>
        <p:spPr>
          <a:xfrm>
            <a:off x="8139684" y="320040"/>
            <a:ext cx="3730752" cy="6217920"/>
          </a:xfrm>
          <a:prstGeom prst="rect">
            <a:avLst/>
          </a:prstGeom>
        </p:spPr>
      </p:pic>
    </p:spTree>
    <p:extLst>
      <p:ext uri="{BB962C8B-B14F-4D97-AF65-F5344CB8AC3E}">
        <p14:creationId xmlns:p14="http://schemas.microsoft.com/office/powerpoint/2010/main" val="1929668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27E6CCD-E8A1-D447-9CAD-65FC4CC03A62}"/>
              </a:ext>
            </a:extLst>
          </p:cNvPr>
          <p:cNvSpPr txBox="1"/>
          <p:nvPr/>
        </p:nvSpPr>
        <p:spPr>
          <a:xfrm>
            <a:off x="4384039" y="365125"/>
            <a:ext cx="7164493"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Light" panose="020F0302020204030204"/>
                <a:ea typeface="+mn-ea"/>
                <a:cs typeface="+mn-cs"/>
              </a:rPr>
              <a:t>project goals</a:t>
            </a:r>
          </a:p>
        </p:txBody>
      </p:sp>
      <p:pic>
        <p:nvPicPr>
          <p:cNvPr id="3" name="Picture 2">
            <a:extLst>
              <a:ext uri="{FF2B5EF4-FFF2-40B4-BE49-F238E27FC236}">
                <a16:creationId xmlns:a16="http://schemas.microsoft.com/office/drawing/2014/main" id="{68353CF3-07FC-1540-9BA2-91080C5ABA09}"/>
              </a:ext>
            </a:extLst>
          </p:cNvPr>
          <p:cNvPicPr>
            <a:picLocks noChangeAspect="1"/>
          </p:cNvPicPr>
          <p:nvPr/>
        </p:nvPicPr>
        <p:blipFill rotWithShape="1">
          <a:blip r:embed="rId2"/>
          <a:srcRect l="42598" t="-64" r="4241" b="1"/>
          <a:stretch/>
        </p:blipFill>
        <p:spPr>
          <a:xfrm>
            <a:off x="-1" y="3505200"/>
            <a:ext cx="2523067" cy="3352800"/>
          </a:xfrm>
          <a:prstGeom prst="rect">
            <a:avLst/>
          </a:prstGeom>
        </p:spPr>
      </p:pic>
      <p:sp>
        <p:nvSpPr>
          <p:cNvPr id="5" name="TextBox 4">
            <a:extLst>
              <a:ext uri="{FF2B5EF4-FFF2-40B4-BE49-F238E27FC236}">
                <a16:creationId xmlns:a16="http://schemas.microsoft.com/office/drawing/2014/main" id="{44087534-A938-0F42-90FB-7740CD28C429}"/>
              </a:ext>
            </a:extLst>
          </p:cNvPr>
          <p:cNvSpPr txBox="1"/>
          <p:nvPr/>
        </p:nvSpPr>
        <p:spPr>
          <a:xfrm>
            <a:off x="4387515" y="1809751"/>
            <a:ext cx="7161017" cy="4367212"/>
          </a:xfrm>
          <a:prstGeom prst="rect">
            <a:avLst/>
          </a:prstGeom>
        </p:spPr>
        <p:txBody>
          <a:bodyPr vert="horz" lIns="91440" tIns="45720" rIns="91440" bIns="45720" rtlCol="0">
            <a:normAutofit/>
          </a:bodyPr>
          <a:lstStyle/>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Description: </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Exploratory analysis </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Different perspectives</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Traits and trends of incidents</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Forecast</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Importance of the problem: </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International students </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All of us who live here</a:t>
            </a:r>
          </a:p>
          <a:p>
            <a:pPr marL="800100" marR="0" lvl="1"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Signals for unsafe place, time and people</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00673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27E6CCD-E8A1-D447-9CAD-65FC4CC03A62}"/>
              </a:ext>
            </a:extLst>
          </p:cNvPr>
          <p:cNvSpPr txBox="1"/>
          <p:nvPr/>
        </p:nvSpPr>
        <p:spPr>
          <a:xfrm>
            <a:off x="4963247" y="1241425"/>
            <a:ext cx="5984833"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Light" panose="020F0302020204030204"/>
                <a:ea typeface="+mn-ea"/>
                <a:cs typeface="+mn-cs"/>
              </a:rPr>
              <a:t>Conclusion and insights</a:t>
            </a:r>
          </a:p>
        </p:txBody>
      </p:sp>
      <p:pic>
        <p:nvPicPr>
          <p:cNvPr id="3" name="Picture 2">
            <a:extLst>
              <a:ext uri="{FF2B5EF4-FFF2-40B4-BE49-F238E27FC236}">
                <a16:creationId xmlns:a16="http://schemas.microsoft.com/office/drawing/2014/main" id="{68353CF3-07FC-1540-9BA2-91080C5ABA09}"/>
              </a:ext>
            </a:extLst>
          </p:cNvPr>
          <p:cNvPicPr>
            <a:picLocks noChangeAspect="1"/>
          </p:cNvPicPr>
          <p:nvPr/>
        </p:nvPicPr>
        <p:blipFill rotWithShape="1">
          <a:blip r:embed="rId2"/>
          <a:srcRect l="42598" t="-64" r="4241" b="1"/>
          <a:stretch/>
        </p:blipFill>
        <p:spPr>
          <a:xfrm>
            <a:off x="-1" y="3505200"/>
            <a:ext cx="2523067" cy="3352800"/>
          </a:xfrm>
          <a:prstGeom prst="rect">
            <a:avLst/>
          </a:prstGeom>
        </p:spPr>
      </p:pic>
      <p:sp>
        <p:nvSpPr>
          <p:cNvPr id="5" name="TextBox 4">
            <a:extLst>
              <a:ext uri="{FF2B5EF4-FFF2-40B4-BE49-F238E27FC236}">
                <a16:creationId xmlns:a16="http://schemas.microsoft.com/office/drawing/2014/main" id="{44087534-A938-0F42-90FB-7740CD28C429}"/>
              </a:ext>
            </a:extLst>
          </p:cNvPr>
          <p:cNvSpPr txBox="1"/>
          <p:nvPr/>
        </p:nvSpPr>
        <p:spPr>
          <a:xfrm>
            <a:off x="4963247" y="3127501"/>
            <a:ext cx="6585285" cy="2590127"/>
          </a:xfrm>
          <a:prstGeom prst="rect">
            <a:avLst/>
          </a:prstGeom>
        </p:spPr>
        <p:txBody>
          <a:bodyPr vert="horz" lIns="91440" tIns="45720" rIns="91440" bIns="45720" rtlCol="0">
            <a:normAutofit fontScale="92500" lnSpcReduction="10000"/>
          </a:bodyPr>
          <a:lstStyle/>
          <a:p>
            <a:pPr marL="571500" marR="0" lvl="0" indent="-228600"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Time series and prediction—increase in fluctuations</a:t>
            </a:r>
          </a:p>
          <a:p>
            <a:pPr marL="571500" marR="0" lvl="0" indent="-228600"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800" dirty="0">
                <a:solidFill>
                  <a:srgbClr val="FFFFFF"/>
                </a:solidFill>
                <a:latin typeface="Calibri" panose="020F0502020204030204"/>
              </a:rPr>
              <a:t>“Dangerous” places—east Texas, downtown, east riverside…and airports.</a:t>
            </a:r>
          </a:p>
          <a:p>
            <a:pPr marL="571500" marR="0" lvl="0" indent="-228600"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Traits of incidents and participants—children &amp; teens are targeted in certain types of incidents</a:t>
            </a:r>
          </a:p>
          <a:p>
            <a:pPr marL="571500" marR="0" lvl="0" indent="-228600"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99319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3">
            <a:extLst>
              <a:ext uri="{FF2B5EF4-FFF2-40B4-BE49-F238E27FC236}">
                <a16:creationId xmlns:a16="http://schemas.microsoft.com/office/drawing/2014/main" id="{2CD885CF-A134-4AF9-BB80-479507DC65BE}"/>
              </a:ext>
            </a:extLst>
          </p:cNvPr>
          <p:cNvSpPr txBox="1"/>
          <p:nvPr/>
        </p:nvSpPr>
        <p:spPr>
          <a:xfrm>
            <a:off x="3045368" y="2043663"/>
            <a:ext cx="6105194" cy="2031055"/>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kumimoji="0" lang="en-US" sz="6000" b="1" i="0" u="none" strike="noStrike" kern="1200" cap="none" spc="0" normalizeH="0" baseline="0" noProof="0" dirty="0">
                <a:ln>
                  <a:noFill/>
                </a:ln>
                <a:solidFill>
                  <a:srgbClr val="FFFFFF"/>
                </a:solidFill>
                <a:effectLst/>
                <a:uLnTx/>
                <a:uFillTx/>
                <a:latin typeface="+mj-lt"/>
                <a:ea typeface="+mj-ea"/>
                <a:cs typeface="+mj-cs"/>
              </a:rPr>
              <a:t>Q &amp; A</a:t>
            </a:r>
          </a:p>
        </p:txBody>
      </p:sp>
      <p:pic>
        <p:nvPicPr>
          <p:cNvPr id="14" name="Picture 1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6248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27E6CCD-E8A1-D447-9CAD-65FC4CC03A62}"/>
              </a:ext>
            </a:extLst>
          </p:cNvPr>
          <p:cNvSpPr txBox="1"/>
          <p:nvPr/>
        </p:nvSpPr>
        <p:spPr>
          <a:xfrm>
            <a:off x="4384039" y="365125"/>
            <a:ext cx="7164493"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Light" panose="020F0302020204030204"/>
                <a:ea typeface="+mn-ea"/>
                <a:cs typeface="+mn-cs"/>
              </a:rPr>
              <a:t>Data Overview</a:t>
            </a:r>
          </a:p>
        </p:txBody>
      </p:sp>
      <p:pic>
        <p:nvPicPr>
          <p:cNvPr id="3" name="Picture 2">
            <a:extLst>
              <a:ext uri="{FF2B5EF4-FFF2-40B4-BE49-F238E27FC236}">
                <a16:creationId xmlns:a16="http://schemas.microsoft.com/office/drawing/2014/main" id="{68353CF3-07FC-1540-9BA2-91080C5ABA09}"/>
              </a:ext>
            </a:extLst>
          </p:cNvPr>
          <p:cNvPicPr>
            <a:picLocks noChangeAspect="1"/>
          </p:cNvPicPr>
          <p:nvPr/>
        </p:nvPicPr>
        <p:blipFill rotWithShape="1">
          <a:blip r:embed="rId2"/>
          <a:srcRect l="42598" t="-64" r="4241" b="1"/>
          <a:stretch/>
        </p:blipFill>
        <p:spPr>
          <a:xfrm>
            <a:off x="-1" y="3505200"/>
            <a:ext cx="2523067" cy="3352800"/>
          </a:xfrm>
          <a:prstGeom prst="rect">
            <a:avLst/>
          </a:prstGeom>
        </p:spPr>
      </p:pic>
      <p:sp>
        <p:nvSpPr>
          <p:cNvPr id="5" name="TextBox 4">
            <a:extLst>
              <a:ext uri="{FF2B5EF4-FFF2-40B4-BE49-F238E27FC236}">
                <a16:creationId xmlns:a16="http://schemas.microsoft.com/office/drawing/2014/main" id="{44087534-A938-0F42-90FB-7740CD28C429}"/>
              </a:ext>
            </a:extLst>
          </p:cNvPr>
          <p:cNvSpPr txBox="1"/>
          <p:nvPr/>
        </p:nvSpPr>
        <p:spPr>
          <a:xfrm>
            <a:off x="4387515" y="2022601"/>
            <a:ext cx="7161017" cy="4154361"/>
          </a:xfrm>
          <a:prstGeom prst="rect">
            <a:avLst/>
          </a:prstGeom>
        </p:spPr>
        <p:txBody>
          <a:bodyPr vert="horz" lIns="91440" tIns="45720" rIns="91440" bIns="45720" rtlCol="0">
            <a:normAutofit/>
          </a:bodyPr>
          <a:lstStyle/>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Name: gun-violence-data_01-2013_03-2018</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Observations: 239768</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Texas observations: 13577</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Variables: 29</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Removed: 10</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Date: 1</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Numerical: 7</a:t>
            </a:r>
          </a:p>
          <a:p>
            <a:pPr marL="91440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Classification: 11</a:t>
            </a:r>
          </a:p>
          <a:p>
            <a:pPr marL="5715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8696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380A94-AEBE-E24F-B922-C2B5677FA61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b="1" kern="1200" dirty="0">
                <a:solidFill>
                  <a:srgbClr val="FFFFFF"/>
                </a:solidFill>
                <a:latin typeface="+mj-lt"/>
                <a:ea typeface="+mj-ea"/>
                <a:cs typeface="+mj-cs"/>
              </a:rPr>
              <a:t>Variables List</a:t>
            </a:r>
          </a:p>
        </p:txBody>
      </p:sp>
      <p:cxnSp>
        <p:nvCxnSpPr>
          <p:cNvPr id="14"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48AF7212-A3E8-9A45-8204-40E8492F2047}"/>
              </a:ext>
            </a:extLst>
          </p:cNvPr>
          <p:cNvGraphicFramePr>
            <a:graphicFrameLocks noGrp="1"/>
          </p:cNvGraphicFramePr>
          <p:nvPr>
            <p:ph idx="1"/>
            <p:extLst>
              <p:ext uri="{D42A27DB-BD31-4B8C-83A1-F6EECF244321}">
                <p14:modId xmlns:p14="http://schemas.microsoft.com/office/powerpoint/2010/main" val="702427210"/>
              </p:ext>
            </p:extLst>
          </p:nvPr>
        </p:nvGraphicFramePr>
        <p:xfrm>
          <a:off x="320040" y="367086"/>
          <a:ext cx="11496822" cy="3892651"/>
        </p:xfrm>
        <a:graphic>
          <a:graphicData uri="http://schemas.openxmlformats.org/drawingml/2006/table">
            <a:tbl>
              <a:tblPr firstRow="1" bandRow="1">
                <a:tableStyleId>{073A0DAA-6AF3-43AB-8588-CEC1D06C72B9}</a:tableStyleId>
              </a:tblPr>
              <a:tblGrid>
                <a:gridCol w="3832274">
                  <a:extLst>
                    <a:ext uri="{9D8B030D-6E8A-4147-A177-3AD203B41FA5}">
                      <a16:colId xmlns:a16="http://schemas.microsoft.com/office/drawing/2014/main" val="4227067799"/>
                    </a:ext>
                  </a:extLst>
                </a:gridCol>
                <a:gridCol w="3832274">
                  <a:extLst>
                    <a:ext uri="{9D8B030D-6E8A-4147-A177-3AD203B41FA5}">
                      <a16:colId xmlns:a16="http://schemas.microsoft.com/office/drawing/2014/main" val="2737931571"/>
                    </a:ext>
                  </a:extLst>
                </a:gridCol>
                <a:gridCol w="3832274">
                  <a:extLst>
                    <a:ext uri="{9D8B030D-6E8A-4147-A177-3AD203B41FA5}">
                      <a16:colId xmlns:a16="http://schemas.microsoft.com/office/drawing/2014/main" val="344147219"/>
                    </a:ext>
                  </a:extLst>
                </a:gridCol>
              </a:tblGrid>
              <a:tr h="439879">
                <a:tc>
                  <a:txBody>
                    <a:bodyPr/>
                    <a:lstStyle/>
                    <a:p>
                      <a:pPr algn="ctr"/>
                      <a:r>
                        <a:rPr lang="en-US" sz="2000"/>
                        <a:t>Variable Chosen</a:t>
                      </a:r>
                    </a:p>
                  </a:txBody>
                  <a:tcPr marL="99972" marR="99972" marT="49986" marB="49986" anchor="ctr"/>
                </a:tc>
                <a:tc>
                  <a:txBody>
                    <a:bodyPr/>
                    <a:lstStyle/>
                    <a:p>
                      <a:pPr algn="ctr"/>
                      <a:r>
                        <a:rPr lang="en-US" sz="2000"/>
                        <a:t>Variable Chosen</a:t>
                      </a:r>
                    </a:p>
                  </a:txBody>
                  <a:tcPr marL="99972" marR="99972" marT="49986" marB="4998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Variable Removed</a:t>
                      </a:r>
                    </a:p>
                  </a:txBody>
                  <a:tcPr marL="99972" marR="99972" marT="49986" marB="49986" anchor="ctr"/>
                </a:tc>
                <a:extLst>
                  <a:ext uri="{0D108BD9-81ED-4DB2-BD59-A6C34878D82A}">
                    <a16:rowId xmlns:a16="http://schemas.microsoft.com/office/drawing/2014/main" val="2278167909"/>
                  </a:ext>
                </a:extLst>
              </a:tr>
              <a:tr h="3439050">
                <a:tc>
                  <a:txBody>
                    <a:bodyPr/>
                    <a:lstStyle/>
                    <a:p>
                      <a:r>
                        <a:rPr lang="en-US" sz="2000"/>
                        <a:t>incident_id,</a:t>
                      </a:r>
                    </a:p>
                    <a:p>
                      <a:r>
                        <a:rPr lang="en-US" sz="2000"/>
                        <a:t>Date,</a:t>
                      </a:r>
                    </a:p>
                    <a:p>
                      <a:r>
                        <a:rPr lang="en-US" sz="2000"/>
                        <a:t>city_or_county,</a:t>
                      </a:r>
                    </a:p>
                    <a:p>
                      <a:r>
                        <a:rPr lang="en-US" sz="2000"/>
                        <a:t>Address,	</a:t>
                      </a:r>
                    </a:p>
                    <a:p>
                      <a:r>
                        <a:rPr lang="en-US" sz="2000"/>
                        <a:t>n_killed,	</a:t>
                      </a:r>
                    </a:p>
                    <a:p>
                      <a:r>
                        <a:rPr lang="en-US" sz="2000"/>
                        <a:t>n_injured	,</a:t>
                      </a:r>
                    </a:p>
                    <a:p>
                      <a:r>
                        <a:rPr lang="en-US" sz="2000"/>
                        <a:t>congressional_district,</a:t>
                      </a:r>
                    </a:p>
                    <a:p>
                      <a:r>
                        <a:rPr lang="en-US" sz="2000"/>
                        <a:t>incident_characteristics,	</a:t>
                      </a:r>
                    </a:p>
                    <a:p>
                      <a:r>
                        <a:rPr lang="en-US" sz="2000"/>
                        <a:t>Latitude,	</a:t>
                      </a:r>
                    </a:p>
                    <a:p>
                      <a:r>
                        <a:rPr lang="en-US" sz="2000"/>
                        <a:t>location_description,</a:t>
                      </a:r>
                    </a:p>
                    <a:p>
                      <a:r>
                        <a:rPr lang="en-US" sz="2000"/>
                        <a:t>Longitude,</a:t>
                      </a:r>
                    </a:p>
                  </a:txBody>
                  <a:tcPr marL="99972" marR="99972" marT="49986" marB="4998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Notes,	</a:t>
                      </a:r>
                    </a:p>
                    <a:p>
                      <a:r>
                        <a:rPr lang="en-US" sz="2000" dirty="0"/>
                        <a:t>participant_age,	</a:t>
                      </a:r>
                    </a:p>
                    <a:p>
                      <a:r>
                        <a:rPr lang="en-US" sz="2000" dirty="0"/>
                        <a:t>participant_age_group,	</a:t>
                      </a:r>
                    </a:p>
                    <a:p>
                      <a:r>
                        <a:rPr lang="en-US" sz="2000" dirty="0"/>
                        <a:t>participant_gender,</a:t>
                      </a:r>
                    </a:p>
                    <a:p>
                      <a:r>
                        <a:rPr lang="en-US" sz="2000" dirty="0"/>
                        <a:t>participant_name,	</a:t>
                      </a:r>
                    </a:p>
                    <a:p>
                      <a:r>
                        <a:rPr lang="en-US" sz="2000" dirty="0"/>
                        <a:t>participant_status,	</a:t>
                      </a:r>
                    </a:p>
                    <a:p>
                      <a:r>
                        <a:rPr lang="en-US" sz="2000" dirty="0"/>
                        <a:t>participant_type,	</a:t>
                      </a:r>
                    </a:p>
                    <a:p>
                      <a:r>
                        <a:rPr lang="en-US" sz="2000" dirty="0"/>
                        <a:t>state_house_district	</a:t>
                      </a:r>
                    </a:p>
                    <a:p>
                      <a:r>
                        <a:rPr lang="en-US" sz="2000" dirty="0"/>
                        <a:t>state_senate_district</a:t>
                      </a:r>
                    </a:p>
                    <a:p>
                      <a:endParaRPr lang="en-US" sz="2000" dirty="0"/>
                    </a:p>
                  </a:txBody>
                  <a:tcPr marL="99972" marR="99972" marT="49986" marB="49986"/>
                </a:tc>
                <a:tc>
                  <a:txBody>
                    <a:bodyPr/>
                    <a:lstStyle/>
                    <a:p>
                      <a:r>
                        <a:rPr lang="en-US" sz="2000" dirty="0"/>
                        <a:t>State,</a:t>
                      </a:r>
                    </a:p>
                    <a:p>
                      <a:r>
                        <a:rPr lang="en-US" sz="2000" dirty="0"/>
                        <a:t>incident_url,</a:t>
                      </a:r>
                    </a:p>
                    <a:p>
                      <a:r>
                        <a:rPr lang="en-US" sz="2000" dirty="0"/>
                        <a:t>source_ur,</a:t>
                      </a:r>
                    </a:p>
                    <a:p>
                      <a:r>
                        <a:rPr lang="en-US" sz="2000" dirty="0"/>
                        <a:t>incident_url,</a:t>
                      </a:r>
                    </a:p>
                    <a:p>
                      <a:r>
                        <a:rPr lang="en-US" sz="2000" dirty="0"/>
                        <a:t>fields_missing,</a:t>
                      </a:r>
                    </a:p>
                    <a:p>
                      <a:r>
                        <a:rPr lang="en-US" sz="2000" dirty="0"/>
                        <a:t>gun_stolen,	</a:t>
                      </a:r>
                    </a:p>
                    <a:p>
                      <a:r>
                        <a:rPr lang="en-US" sz="2000" dirty="0"/>
                        <a:t>gun_type,</a:t>
                      </a:r>
                    </a:p>
                    <a:p>
                      <a:r>
                        <a:rPr lang="en-US" sz="2000" dirty="0"/>
                        <a:t>n_guns_involved, participant_relationship,</a:t>
                      </a:r>
                    </a:p>
                    <a:p>
                      <a:r>
                        <a:rPr lang="en-US" sz="2000" dirty="0"/>
                        <a:t>sources	</a:t>
                      </a:r>
                    </a:p>
                    <a:p>
                      <a:endParaRPr lang="en-US" sz="2000" dirty="0"/>
                    </a:p>
                  </a:txBody>
                  <a:tcPr marL="99972" marR="99972" marT="49986" marB="49986"/>
                </a:tc>
                <a:extLst>
                  <a:ext uri="{0D108BD9-81ED-4DB2-BD59-A6C34878D82A}">
                    <a16:rowId xmlns:a16="http://schemas.microsoft.com/office/drawing/2014/main" val="2647085577"/>
                  </a:ext>
                </a:extLst>
              </a:tr>
            </a:tbl>
          </a:graphicData>
        </a:graphic>
      </p:graphicFrame>
    </p:spTree>
    <p:extLst>
      <p:ext uri="{BB962C8B-B14F-4D97-AF65-F5344CB8AC3E}">
        <p14:creationId xmlns:p14="http://schemas.microsoft.com/office/powerpoint/2010/main" val="428148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89F7CD6-2998-8E45-AF55-873E93C1C35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State W</a:t>
            </a:r>
            <a:r>
              <a:rPr lang="en-US" altLang="zh-Hans" sz="3200" kern="1200" dirty="0">
                <a:solidFill>
                  <a:schemeClr val="bg1"/>
                </a:solidFill>
                <a:latin typeface="+mj-lt"/>
                <a:ea typeface="+mj-ea"/>
                <a:cs typeface="+mj-cs"/>
              </a:rPr>
              <a:t>ise Number of Gun Violence Incidents</a:t>
            </a:r>
            <a:endParaRPr lang="en-US" sz="3200" kern="1200" dirty="0">
              <a:solidFill>
                <a:schemeClr val="bg1"/>
              </a:solidFill>
              <a:latin typeface="+mj-lt"/>
              <a:ea typeface="+mj-ea"/>
              <a:cs typeface="+mj-cs"/>
            </a:endParaRPr>
          </a:p>
        </p:txBody>
      </p:sp>
      <p:pic>
        <p:nvPicPr>
          <p:cNvPr id="2" name="Picture 1">
            <a:extLst>
              <a:ext uri="{FF2B5EF4-FFF2-40B4-BE49-F238E27FC236}">
                <a16:creationId xmlns:a16="http://schemas.microsoft.com/office/drawing/2014/main" id="{EF6CF396-6D16-46F6-A9E9-491C44A8402F}"/>
              </a:ext>
            </a:extLst>
          </p:cNvPr>
          <p:cNvPicPr>
            <a:picLocks noChangeAspect="1"/>
          </p:cNvPicPr>
          <p:nvPr/>
        </p:nvPicPr>
        <p:blipFill rotWithShape="1">
          <a:blip r:embed="rId2">
            <a:extLst/>
          </a:blip>
          <a:srcRect t="15228"/>
          <a:stretch/>
        </p:blipFill>
        <p:spPr>
          <a:xfrm>
            <a:off x="1847191" y="1675227"/>
            <a:ext cx="8497617" cy="4394199"/>
          </a:xfrm>
          <a:prstGeom prst="rect">
            <a:avLst/>
          </a:prstGeom>
        </p:spPr>
      </p:pic>
    </p:spTree>
    <p:extLst>
      <p:ext uri="{BB962C8B-B14F-4D97-AF65-F5344CB8AC3E}">
        <p14:creationId xmlns:p14="http://schemas.microsoft.com/office/powerpoint/2010/main" val="1736630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B9128E-C449-A740-9D16-7B61851D8FE1}"/>
              </a:ext>
            </a:extLst>
          </p:cNvPr>
          <p:cNvSpPr txBox="1">
            <a:spLocks/>
          </p:cNvSpPr>
          <p:nvPr/>
        </p:nvSpPr>
        <p:spPr>
          <a:xfrm>
            <a:off x="6746628" y="1783959"/>
            <a:ext cx="4645250" cy="28891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b="1"/>
              <a:t>Time Series</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445F12-EC04-224C-9546-A904A0759FC6}"/>
              </a:ext>
            </a:extLst>
          </p:cNvPr>
          <p:cNvPicPr>
            <a:picLocks noChangeAspect="1"/>
          </p:cNvPicPr>
          <p:nvPr/>
        </p:nvPicPr>
        <p:blipFill rotWithShape="1">
          <a:blip r:embed="rId2"/>
          <a:srcRect l="26781" r="14584"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48437771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lumOff val="60000"/>
              </a:schemeClr>
            </a:gs>
            <a:gs pos="30000">
              <a:schemeClr val="accent3">
                <a:lumMod val="95000"/>
                <a:lumOff val="5000"/>
              </a:schemeClr>
            </a:gs>
            <a:gs pos="100000">
              <a:schemeClr val="accent3">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772D-D421-8A4C-A853-9884F36AF4A0}"/>
              </a:ext>
            </a:extLst>
          </p:cNvPr>
          <p:cNvSpPr>
            <a:spLocks noGrp="1"/>
          </p:cNvSpPr>
          <p:nvPr>
            <p:ph type="title"/>
          </p:nvPr>
        </p:nvSpPr>
        <p:spPr/>
        <p:txBody>
          <a:bodyPr>
            <a:normAutofit/>
          </a:bodyPr>
          <a:lstStyle/>
          <a:p>
            <a:r>
              <a:rPr lang="en-US" sz="4800" b="1" dirty="0">
                <a:solidFill>
                  <a:schemeClr val="bg1"/>
                </a:solidFill>
              </a:rPr>
              <a:t>Time Series</a:t>
            </a:r>
          </a:p>
        </p:txBody>
      </p:sp>
      <p:grpSp>
        <p:nvGrpSpPr>
          <p:cNvPr id="3" name="Group 2">
            <a:extLst>
              <a:ext uri="{FF2B5EF4-FFF2-40B4-BE49-F238E27FC236}">
                <a16:creationId xmlns:a16="http://schemas.microsoft.com/office/drawing/2014/main" id="{8930E8D2-17F0-4506-BF94-E1C3BB657939}"/>
              </a:ext>
            </a:extLst>
          </p:cNvPr>
          <p:cNvGrpSpPr/>
          <p:nvPr/>
        </p:nvGrpSpPr>
        <p:grpSpPr>
          <a:xfrm>
            <a:off x="478346" y="2052734"/>
            <a:ext cx="5487650" cy="4122147"/>
            <a:chOff x="487677" y="2052734"/>
            <a:chExt cx="5487650" cy="4122147"/>
          </a:xfrm>
        </p:grpSpPr>
        <p:pic>
          <p:nvPicPr>
            <p:cNvPr id="5" name="Picture 4">
              <a:extLst>
                <a:ext uri="{FF2B5EF4-FFF2-40B4-BE49-F238E27FC236}">
                  <a16:creationId xmlns:a16="http://schemas.microsoft.com/office/drawing/2014/main" id="{B38A86AA-037B-455A-8C23-745CDF974640}"/>
                </a:ext>
              </a:extLst>
            </p:cNvPr>
            <p:cNvPicPr>
              <a:picLocks noChangeAspect="1"/>
            </p:cNvPicPr>
            <p:nvPr/>
          </p:nvPicPr>
          <p:blipFill>
            <a:blip r:embed="rId2"/>
            <a:stretch>
              <a:fillRect/>
            </a:stretch>
          </p:blipFill>
          <p:spPr>
            <a:xfrm>
              <a:off x="487677" y="2516448"/>
              <a:ext cx="5487650" cy="3658433"/>
            </a:xfrm>
            <a:prstGeom prst="rect">
              <a:avLst/>
            </a:prstGeom>
          </p:spPr>
        </p:pic>
        <p:sp>
          <p:nvSpPr>
            <p:cNvPr id="9" name="Rectangle 8">
              <a:extLst>
                <a:ext uri="{FF2B5EF4-FFF2-40B4-BE49-F238E27FC236}">
                  <a16:creationId xmlns:a16="http://schemas.microsoft.com/office/drawing/2014/main" id="{5EA637E0-81E4-4E97-881A-0C43BB5C1019}"/>
                </a:ext>
              </a:extLst>
            </p:cNvPr>
            <p:cNvSpPr/>
            <p:nvPr/>
          </p:nvSpPr>
          <p:spPr>
            <a:xfrm>
              <a:off x="487677"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rPr>
                <a:t>Yearly number of gun violence</a:t>
              </a:r>
              <a:endParaRPr lang="zh-CN" altLang="en-US" dirty="0">
                <a:solidFill>
                  <a:schemeClr val="tx1">
                    <a:lumMod val="85000"/>
                    <a:lumOff val="15000"/>
                  </a:schemeClr>
                </a:solidFill>
              </a:endParaRPr>
            </a:p>
          </p:txBody>
        </p:sp>
      </p:grpSp>
      <p:grpSp>
        <p:nvGrpSpPr>
          <p:cNvPr id="4" name="Group 3">
            <a:extLst>
              <a:ext uri="{FF2B5EF4-FFF2-40B4-BE49-F238E27FC236}">
                <a16:creationId xmlns:a16="http://schemas.microsoft.com/office/drawing/2014/main" id="{3FA25936-9756-4F1D-A423-DF8EEA0B098F}"/>
              </a:ext>
            </a:extLst>
          </p:cNvPr>
          <p:cNvGrpSpPr/>
          <p:nvPr/>
        </p:nvGrpSpPr>
        <p:grpSpPr>
          <a:xfrm>
            <a:off x="6319312" y="2052734"/>
            <a:ext cx="5487650" cy="4122146"/>
            <a:chOff x="6319312" y="2052734"/>
            <a:chExt cx="5487650" cy="4122146"/>
          </a:xfrm>
        </p:grpSpPr>
        <p:pic>
          <p:nvPicPr>
            <p:cNvPr id="7" name="Picture 6">
              <a:extLst>
                <a:ext uri="{FF2B5EF4-FFF2-40B4-BE49-F238E27FC236}">
                  <a16:creationId xmlns:a16="http://schemas.microsoft.com/office/drawing/2014/main" id="{126482B4-4970-4DC7-A2BC-E1549049C70F}"/>
                </a:ext>
              </a:extLst>
            </p:cNvPr>
            <p:cNvPicPr>
              <a:picLocks noChangeAspect="1"/>
            </p:cNvPicPr>
            <p:nvPr/>
          </p:nvPicPr>
          <p:blipFill>
            <a:blip r:embed="rId3"/>
            <a:stretch>
              <a:fillRect/>
            </a:stretch>
          </p:blipFill>
          <p:spPr>
            <a:xfrm>
              <a:off x="6319312" y="2516447"/>
              <a:ext cx="5487650" cy="3658433"/>
            </a:xfrm>
            <a:prstGeom prst="rect">
              <a:avLst/>
            </a:prstGeom>
          </p:spPr>
        </p:pic>
        <p:sp>
          <p:nvSpPr>
            <p:cNvPr id="6" name="Rectangle 5">
              <a:extLst>
                <a:ext uri="{FF2B5EF4-FFF2-40B4-BE49-F238E27FC236}">
                  <a16:creationId xmlns:a16="http://schemas.microsoft.com/office/drawing/2014/main" id="{8C0E66F5-991E-4996-9767-96C8F5FDDE10}"/>
                </a:ext>
              </a:extLst>
            </p:cNvPr>
            <p:cNvSpPr/>
            <p:nvPr/>
          </p:nvSpPr>
          <p:spPr>
            <a:xfrm>
              <a:off x="6319312" y="2052734"/>
              <a:ext cx="5474584" cy="566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85000"/>
                      <a:lumOff val="15000"/>
                    </a:schemeClr>
                  </a:solidFill>
                </a:rPr>
                <a:t>Quarterly number of gun violence</a:t>
              </a:r>
              <a:endParaRPr lang="zh-CN" altLang="en-US" dirty="0">
                <a:solidFill>
                  <a:schemeClr val="tx1">
                    <a:lumMod val="85000"/>
                    <a:lumOff val="15000"/>
                  </a:schemeClr>
                </a:solidFill>
              </a:endParaRPr>
            </a:p>
          </p:txBody>
        </p:sp>
      </p:grpSp>
    </p:spTree>
    <p:extLst>
      <p:ext uri="{BB962C8B-B14F-4D97-AF65-F5344CB8AC3E}">
        <p14:creationId xmlns:p14="http://schemas.microsoft.com/office/powerpoint/2010/main" val="282934276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92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1237</TotalTime>
  <Words>946</Words>
  <Application>Microsoft Office PowerPoint</Application>
  <PresentationFormat>宽屏</PresentationFormat>
  <Paragraphs>205</Paragraphs>
  <Slides>41</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DengXian</vt:lpstr>
      <vt:lpstr>DengXian</vt:lpstr>
      <vt:lpstr>等线 Light</vt:lpstr>
      <vt:lpstr>Arial</vt:lpstr>
      <vt:lpstr>Calibri</vt:lpstr>
      <vt:lpstr>Calibri Light</vt:lpstr>
      <vt:lpstr>Times New Roman</vt:lpstr>
      <vt:lpstr>Verdana</vt:lpstr>
      <vt:lpstr>Office Theme</vt:lpstr>
      <vt:lpstr>PowerPoint 演示文稿</vt:lpstr>
      <vt:lpstr>Gun Violence Analysis</vt:lpstr>
      <vt:lpstr>PowerPoint 演示文稿</vt:lpstr>
      <vt:lpstr>PowerPoint 演示文稿</vt:lpstr>
      <vt:lpstr>PowerPoint 演示文稿</vt:lpstr>
      <vt:lpstr>Variables List</vt:lpstr>
      <vt:lpstr>PowerPoint 演示文稿</vt:lpstr>
      <vt:lpstr>PowerPoint 演示文稿</vt:lpstr>
      <vt:lpstr>Time Series</vt:lpstr>
      <vt:lpstr>Time Series</vt:lpstr>
      <vt:lpstr>Time Series</vt:lpstr>
      <vt:lpstr>Forecast</vt:lpstr>
      <vt:lpstr>PowerPoint 演示文稿</vt:lpstr>
      <vt:lpstr>PowerPoint 演示文稿</vt:lpstr>
      <vt:lpstr>Location  Incidents by city</vt:lpstr>
      <vt:lpstr>Heatmap-Total no. of incidents</vt:lpstr>
      <vt:lpstr>PowerPoint 演示文稿</vt:lpstr>
      <vt:lpstr>PowerPoint 演示文稿</vt:lpstr>
      <vt:lpstr>PowerPoint 演示文稿</vt:lpstr>
      <vt:lpstr>Austin in specific</vt:lpstr>
      <vt:lpstr>Location  Victims by city</vt:lpstr>
      <vt:lpstr>PowerPoint 演示文稿</vt:lpstr>
      <vt:lpstr>PowerPoint 演示文稿</vt:lpstr>
      <vt:lpstr>PowerPoint 演示文稿</vt:lpstr>
      <vt:lpstr>PowerPoint 演示文稿</vt:lpstr>
      <vt:lpstr>PowerPoint 演示文稿</vt:lpstr>
      <vt:lpstr>Location  Incident characteristic</vt:lpstr>
      <vt:lpstr>PowerPoint 演示文稿</vt:lpstr>
      <vt:lpstr>PowerPoint 演示文稿</vt:lpstr>
      <vt:lpstr>Suspect and Victim</vt:lpstr>
      <vt:lpstr>Age Distribution of Suspect</vt:lpstr>
      <vt:lpstr>PowerPoint 演示文稿</vt:lpstr>
      <vt:lpstr>Age Distribution of Suspect and Victim</vt:lpstr>
      <vt:lpstr>Victim Age group percentage</vt:lpstr>
      <vt:lpstr>Victim Age group percentage</vt:lpstr>
      <vt:lpstr>Victim Age group percentage</vt:lpstr>
      <vt:lpstr>Victim Gender percentage</vt:lpstr>
      <vt:lpstr>Victim Gender percentage</vt:lpstr>
      <vt:lpstr>Victim Gender percentage</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孙 淑媛</cp:lastModifiedBy>
  <cp:revision>74</cp:revision>
  <dcterms:created xsi:type="dcterms:W3CDTF">2018-08-12T02:57:48Z</dcterms:created>
  <dcterms:modified xsi:type="dcterms:W3CDTF">2018-08-14T18:29:15Z</dcterms:modified>
</cp:coreProperties>
</file>